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18" r:id="rId2"/>
    <p:sldId id="329" r:id="rId3"/>
    <p:sldId id="344" r:id="rId4"/>
    <p:sldId id="342" r:id="rId5"/>
    <p:sldId id="330" r:id="rId6"/>
    <p:sldId id="339" r:id="rId7"/>
    <p:sldId id="340" r:id="rId8"/>
    <p:sldId id="341" r:id="rId9"/>
    <p:sldId id="331" r:id="rId10"/>
    <p:sldId id="332" r:id="rId11"/>
    <p:sldId id="333" r:id="rId12"/>
    <p:sldId id="334" r:id="rId13"/>
    <p:sldId id="335" r:id="rId14"/>
    <p:sldId id="336" r:id="rId15"/>
    <p:sldId id="337" r:id="rId16"/>
    <p:sldId id="347" r:id="rId17"/>
    <p:sldId id="345" r:id="rId18"/>
    <p:sldId id="346" r:id="rId19"/>
    <p:sldId id="338"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111" d="100"/>
          <a:sy n="111" d="100"/>
        </p:scale>
        <p:origin x="594" y="10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12/13/2023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12/13/2023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12/13/2023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12/13/2023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12/13/2023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12/13/2023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12/13/2023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12/13/2023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12/13/2023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12/13/2023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12/13/2023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12/13/2023</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Money Printer</a:t>
            </a:r>
          </a:p>
        </p:txBody>
      </p:sp>
      <p:sp>
        <p:nvSpPr>
          <p:cNvPr id="3" name="Subtitle 2"/>
          <p:cNvSpPr>
            <a:spLocks noGrp="1"/>
          </p:cNvSpPr>
          <p:nvPr>
            <p:ph type="subTitle" idx="1"/>
          </p:nvPr>
        </p:nvSpPr>
        <p:spPr/>
        <p:txBody>
          <a:bodyPr/>
          <a:lstStyle/>
          <a:p>
            <a:r>
              <a:rPr lang="en-US" dirty="0"/>
              <a:t>Keeno Glanville</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41412" y="-436195"/>
            <a:ext cx="9829800" cy="1219200"/>
          </a:xfrm>
        </p:spPr>
        <p:txBody>
          <a:bodyPr/>
          <a:lstStyle/>
          <a:p>
            <a:r>
              <a:rPr lang="en-US" u="sng" dirty="0"/>
              <a:t>Volume Weighted Average Price (VWAP)</a:t>
            </a:r>
          </a:p>
        </p:txBody>
      </p:sp>
      <p:pic>
        <p:nvPicPr>
          <p:cNvPr id="8" name="Content Placeholder 7">
            <a:extLst>
              <a:ext uri="{FF2B5EF4-FFF2-40B4-BE49-F238E27FC236}">
                <a16:creationId xmlns:a16="http://schemas.microsoft.com/office/drawing/2014/main" id="{B4F0DD84-C873-81E5-A5F2-C2BC6249A5E7}"/>
              </a:ext>
            </a:extLst>
          </p:cNvPr>
          <p:cNvPicPr>
            <a:picLocks noGrp="1" noChangeAspect="1"/>
          </p:cNvPicPr>
          <p:nvPr>
            <p:ph sz="half" idx="4294967295"/>
          </p:nvPr>
        </p:nvPicPr>
        <p:blipFill>
          <a:blip r:embed="rId2"/>
          <a:stretch>
            <a:fillRect/>
          </a:stretch>
        </p:blipFill>
        <p:spPr>
          <a:xfrm>
            <a:off x="1187995" y="783005"/>
            <a:ext cx="4666705" cy="3006261"/>
          </a:xfrm>
        </p:spPr>
      </p:pic>
      <p:pic>
        <p:nvPicPr>
          <p:cNvPr id="10" name="Picture 9">
            <a:extLst>
              <a:ext uri="{FF2B5EF4-FFF2-40B4-BE49-F238E27FC236}">
                <a16:creationId xmlns:a16="http://schemas.microsoft.com/office/drawing/2014/main" id="{6E5BF0FC-3FF6-0DD4-A424-A17176A050BB}"/>
              </a:ext>
            </a:extLst>
          </p:cNvPr>
          <p:cNvPicPr>
            <a:picLocks noChangeAspect="1"/>
          </p:cNvPicPr>
          <p:nvPr/>
        </p:nvPicPr>
        <p:blipFill>
          <a:blip r:embed="rId3"/>
          <a:stretch>
            <a:fillRect/>
          </a:stretch>
        </p:blipFill>
        <p:spPr>
          <a:xfrm>
            <a:off x="6387447" y="763955"/>
            <a:ext cx="4667903" cy="3006261"/>
          </a:xfrm>
          <a:prstGeom prst="rect">
            <a:avLst/>
          </a:prstGeom>
        </p:spPr>
      </p:pic>
      <p:pic>
        <p:nvPicPr>
          <p:cNvPr id="12" name="Picture 11">
            <a:extLst>
              <a:ext uri="{FF2B5EF4-FFF2-40B4-BE49-F238E27FC236}">
                <a16:creationId xmlns:a16="http://schemas.microsoft.com/office/drawing/2014/main" id="{E7CAE8D0-3E35-C89B-477D-76EDF2E061CC}"/>
              </a:ext>
            </a:extLst>
          </p:cNvPr>
          <p:cNvPicPr>
            <a:picLocks noChangeAspect="1"/>
          </p:cNvPicPr>
          <p:nvPr/>
        </p:nvPicPr>
        <p:blipFill>
          <a:blip r:embed="rId4"/>
          <a:stretch>
            <a:fillRect/>
          </a:stretch>
        </p:blipFill>
        <p:spPr>
          <a:xfrm>
            <a:off x="1293813" y="3851739"/>
            <a:ext cx="4572000" cy="2930769"/>
          </a:xfrm>
          <a:prstGeom prst="rect">
            <a:avLst/>
          </a:prstGeom>
        </p:spPr>
      </p:pic>
      <p:pic>
        <p:nvPicPr>
          <p:cNvPr id="14" name="Picture 13">
            <a:extLst>
              <a:ext uri="{FF2B5EF4-FFF2-40B4-BE49-F238E27FC236}">
                <a16:creationId xmlns:a16="http://schemas.microsoft.com/office/drawing/2014/main" id="{34822901-8BC5-9EC7-0D0F-40EAC153C2F5}"/>
              </a:ext>
            </a:extLst>
          </p:cNvPr>
          <p:cNvPicPr>
            <a:picLocks noChangeAspect="1"/>
          </p:cNvPicPr>
          <p:nvPr/>
        </p:nvPicPr>
        <p:blipFill>
          <a:blip r:embed="rId5"/>
          <a:stretch>
            <a:fillRect/>
          </a:stretch>
        </p:blipFill>
        <p:spPr>
          <a:xfrm>
            <a:off x="6551612" y="3851738"/>
            <a:ext cx="4619958" cy="2930769"/>
          </a:xfrm>
          <a:prstGeom prst="rect">
            <a:avLst/>
          </a:prstGeom>
        </p:spPr>
      </p:pic>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B21E1-0F05-2250-8F44-4C7BC47331E7}"/>
              </a:ext>
            </a:extLst>
          </p:cNvPr>
          <p:cNvPicPr>
            <a:picLocks noChangeAspect="1"/>
          </p:cNvPicPr>
          <p:nvPr/>
        </p:nvPicPr>
        <p:blipFill>
          <a:blip r:embed="rId2"/>
          <a:stretch>
            <a:fillRect/>
          </a:stretch>
        </p:blipFill>
        <p:spPr>
          <a:xfrm>
            <a:off x="1675705" y="317419"/>
            <a:ext cx="4418707" cy="3126914"/>
          </a:xfrm>
          <a:prstGeom prst="rect">
            <a:avLst/>
          </a:prstGeom>
        </p:spPr>
      </p:pic>
      <p:pic>
        <p:nvPicPr>
          <p:cNvPr id="8" name="Picture 7">
            <a:extLst>
              <a:ext uri="{FF2B5EF4-FFF2-40B4-BE49-F238E27FC236}">
                <a16:creationId xmlns:a16="http://schemas.microsoft.com/office/drawing/2014/main" id="{3D7E8C1C-7B8C-6537-833E-2C94F6C39AAE}"/>
              </a:ext>
            </a:extLst>
          </p:cNvPr>
          <p:cNvPicPr>
            <a:picLocks noChangeAspect="1"/>
          </p:cNvPicPr>
          <p:nvPr/>
        </p:nvPicPr>
        <p:blipFill>
          <a:blip r:embed="rId3"/>
          <a:stretch>
            <a:fillRect/>
          </a:stretch>
        </p:blipFill>
        <p:spPr>
          <a:xfrm>
            <a:off x="7237412" y="315580"/>
            <a:ext cx="4418707" cy="3126914"/>
          </a:xfrm>
          <a:prstGeom prst="rect">
            <a:avLst/>
          </a:prstGeom>
        </p:spPr>
      </p:pic>
      <p:pic>
        <p:nvPicPr>
          <p:cNvPr id="10" name="Picture 9">
            <a:extLst>
              <a:ext uri="{FF2B5EF4-FFF2-40B4-BE49-F238E27FC236}">
                <a16:creationId xmlns:a16="http://schemas.microsoft.com/office/drawing/2014/main" id="{4B33361B-A1B5-82FE-2C59-DC9DADC3C813}"/>
              </a:ext>
            </a:extLst>
          </p:cNvPr>
          <p:cNvPicPr>
            <a:picLocks noChangeAspect="1"/>
          </p:cNvPicPr>
          <p:nvPr/>
        </p:nvPicPr>
        <p:blipFill>
          <a:blip r:embed="rId4"/>
          <a:stretch>
            <a:fillRect/>
          </a:stretch>
        </p:blipFill>
        <p:spPr>
          <a:xfrm>
            <a:off x="1751012" y="3613351"/>
            <a:ext cx="4418707" cy="3111299"/>
          </a:xfrm>
          <a:prstGeom prst="rect">
            <a:avLst/>
          </a:prstGeom>
        </p:spPr>
      </p:pic>
      <p:pic>
        <p:nvPicPr>
          <p:cNvPr id="12" name="Picture 11">
            <a:extLst>
              <a:ext uri="{FF2B5EF4-FFF2-40B4-BE49-F238E27FC236}">
                <a16:creationId xmlns:a16="http://schemas.microsoft.com/office/drawing/2014/main" id="{C674FFE2-73DB-C4B0-D9D6-F355FD65C57F}"/>
              </a:ext>
            </a:extLst>
          </p:cNvPr>
          <p:cNvPicPr>
            <a:picLocks noChangeAspect="1"/>
          </p:cNvPicPr>
          <p:nvPr/>
        </p:nvPicPr>
        <p:blipFill>
          <a:blip r:embed="rId5"/>
          <a:stretch>
            <a:fillRect/>
          </a:stretch>
        </p:blipFill>
        <p:spPr>
          <a:xfrm>
            <a:off x="7111999" y="3507630"/>
            <a:ext cx="4571107" cy="3178920"/>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5212" y="19050"/>
            <a:ext cx="9829800" cy="533400"/>
          </a:xfrm>
        </p:spPr>
        <p:txBody>
          <a:bodyPr>
            <a:normAutofit fontScale="90000"/>
          </a:bodyPr>
          <a:lstStyle/>
          <a:p>
            <a:r>
              <a:rPr lang="en-US" u="sng" dirty="0"/>
              <a:t>Expected Returns vs Volatility</a:t>
            </a:r>
          </a:p>
        </p:txBody>
      </p:sp>
      <p:pic>
        <p:nvPicPr>
          <p:cNvPr id="11" name="Picture 10">
            <a:extLst>
              <a:ext uri="{FF2B5EF4-FFF2-40B4-BE49-F238E27FC236}">
                <a16:creationId xmlns:a16="http://schemas.microsoft.com/office/drawing/2014/main" id="{1EFFF1BB-07C6-5063-D5FD-25E7B91B5D06}"/>
              </a:ext>
            </a:extLst>
          </p:cNvPr>
          <p:cNvPicPr>
            <a:picLocks noChangeAspect="1"/>
          </p:cNvPicPr>
          <p:nvPr/>
        </p:nvPicPr>
        <p:blipFill>
          <a:blip r:embed="rId2"/>
          <a:stretch>
            <a:fillRect/>
          </a:stretch>
        </p:blipFill>
        <p:spPr>
          <a:xfrm>
            <a:off x="1598612" y="623887"/>
            <a:ext cx="9829800" cy="3036894"/>
          </a:xfrm>
          <a:prstGeom prst="rect">
            <a:avLst/>
          </a:prstGeom>
        </p:spPr>
      </p:pic>
      <p:pic>
        <p:nvPicPr>
          <p:cNvPr id="13" name="Picture 12">
            <a:extLst>
              <a:ext uri="{FF2B5EF4-FFF2-40B4-BE49-F238E27FC236}">
                <a16:creationId xmlns:a16="http://schemas.microsoft.com/office/drawing/2014/main" id="{36D894D0-F134-BF57-D398-E451A4F38D31}"/>
              </a:ext>
            </a:extLst>
          </p:cNvPr>
          <p:cNvPicPr>
            <a:picLocks noChangeAspect="1"/>
          </p:cNvPicPr>
          <p:nvPr/>
        </p:nvPicPr>
        <p:blipFill>
          <a:blip r:embed="rId3"/>
          <a:stretch>
            <a:fillRect/>
          </a:stretch>
        </p:blipFill>
        <p:spPr>
          <a:xfrm>
            <a:off x="1598612" y="3732219"/>
            <a:ext cx="9829801" cy="3036894"/>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9186" y="0"/>
            <a:ext cx="9829800" cy="1371600"/>
          </a:xfrm>
        </p:spPr>
        <p:txBody>
          <a:bodyPr>
            <a:normAutofit/>
          </a:bodyPr>
          <a:lstStyle/>
          <a:p>
            <a:r>
              <a:rPr lang="en-US" u="sng" dirty="0"/>
              <a:t>Sharpe Ratio</a:t>
            </a:r>
            <a:br>
              <a:rPr lang="en-US" u="sng" dirty="0"/>
            </a:br>
            <a:r>
              <a:rPr lang="en-US" sz="1400" dirty="0"/>
              <a:t>The Sharpe Ratio is a measure of risk-adjusted return, quantifying the excess return generated by an investment or portfolio per unit of risk taken. A positive Sharpe Ratio indicates that the investment or portfolio is delivering a return higher than the risk-free rate for each unit of risk incurred, making it an attractive choice. Conversely, a negative Sharpe Ratio suggests that the investment's return is insufficient for the level of risk taken, making it less desirable than a risk-free investment.</a:t>
            </a:r>
            <a:endParaRPr lang="en-US" dirty="0"/>
          </a:p>
        </p:txBody>
      </p:sp>
      <p:pic>
        <p:nvPicPr>
          <p:cNvPr id="4" name="Picture 3">
            <a:extLst>
              <a:ext uri="{FF2B5EF4-FFF2-40B4-BE49-F238E27FC236}">
                <a16:creationId xmlns:a16="http://schemas.microsoft.com/office/drawing/2014/main" id="{358EA19D-0FFA-C697-7EE1-C1DE2D747252}"/>
              </a:ext>
            </a:extLst>
          </p:cNvPr>
          <p:cNvPicPr>
            <a:picLocks noChangeAspect="1"/>
          </p:cNvPicPr>
          <p:nvPr/>
        </p:nvPicPr>
        <p:blipFill>
          <a:blip r:embed="rId2"/>
          <a:stretch>
            <a:fillRect/>
          </a:stretch>
        </p:blipFill>
        <p:spPr>
          <a:xfrm>
            <a:off x="1119186" y="1447800"/>
            <a:ext cx="10915650" cy="5238750"/>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F81D5-6395-B6E8-1BDE-B757D304FD5E}"/>
              </a:ext>
            </a:extLst>
          </p:cNvPr>
          <p:cNvPicPr>
            <a:picLocks noChangeAspect="1"/>
          </p:cNvPicPr>
          <p:nvPr/>
        </p:nvPicPr>
        <p:blipFill>
          <a:blip r:embed="rId2"/>
          <a:stretch>
            <a:fillRect/>
          </a:stretch>
        </p:blipFill>
        <p:spPr>
          <a:xfrm>
            <a:off x="1368425" y="1828800"/>
            <a:ext cx="10820400" cy="4791643"/>
          </a:xfrm>
          <a:prstGeom prst="rect">
            <a:avLst/>
          </a:prstGeom>
        </p:spPr>
      </p:pic>
      <p:sp>
        <p:nvSpPr>
          <p:cNvPr id="7" name="TextBox 6">
            <a:extLst>
              <a:ext uri="{FF2B5EF4-FFF2-40B4-BE49-F238E27FC236}">
                <a16:creationId xmlns:a16="http://schemas.microsoft.com/office/drawing/2014/main" id="{3FFB1EC1-B298-788E-B06A-FE405216C3CD}"/>
              </a:ext>
            </a:extLst>
          </p:cNvPr>
          <p:cNvSpPr txBox="1"/>
          <p:nvPr/>
        </p:nvSpPr>
        <p:spPr>
          <a:xfrm>
            <a:off x="1141412" y="0"/>
            <a:ext cx="6096000" cy="646331"/>
          </a:xfrm>
          <a:prstGeom prst="rect">
            <a:avLst/>
          </a:prstGeom>
          <a:noFill/>
        </p:spPr>
        <p:txBody>
          <a:bodyPr wrap="square">
            <a:spAutoFit/>
          </a:bodyPr>
          <a:lstStyle/>
          <a:p>
            <a:r>
              <a:rPr kumimoji="0" lang="en-US" sz="3600" b="0" i="0" u="sng" strike="noStrike" kern="1200" cap="none" spc="0" normalizeH="0" baseline="0" noProof="0" dirty="0">
                <a:ln>
                  <a:noFill/>
                </a:ln>
                <a:solidFill>
                  <a:srgbClr val="F7C547">
                    <a:lumMod val="50000"/>
                  </a:srgbClr>
                </a:solidFill>
                <a:effectLst/>
                <a:uLnTx/>
                <a:uFillTx/>
                <a:latin typeface="Cambria"/>
                <a:ea typeface="+mj-ea"/>
                <a:cs typeface="+mj-cs"/>
              </a:rPr>
              <a:t>Sharpe Ratio vs Asset Weight</a:t>
            </a:r>
            <a:endParaRPr lang="en-US"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 </a:t>
            </a:r>
            <a:br>
              <a:rPr lang="en-US" dirty="0"/>
            </a:br>
            <a:r>
              <a:rPr lang="en-US" sz="1600" dirty="0"/>
              <a:t>benchmarked against the S&amp;P500</a:t>
            </a:r>
            <a:endParaRPr lang="en-US" dirty="0"/>
          </a:p>
        </p:txBody>
      </p:sp>
      <p:pic>
        <p:nvPicPr>
          <p:cNvPr id="4" name="Content Placeholder 3">
            <a:extLst>
              <a:ext uri="{FF2B5EF4-FFF2-40B4-BE49-F238E27FC236}">
                <a16:creationId xmlns:a16="http://schemas.microsoft.com/office/drawing/2014/main" id="{A0DE34B5-8FA8-63B2-9F36-DC454995B9DC}"/>
              </a:ext>
            </a:extLst>
          </p:cNvPr>
          <p:cNvPicPr>
            <a:picLocks noGrp="1" noChangeAspect="1"/>
          </p:cNvPicPr>
          <p:nvPr>
            <p:ph idx="1"/>
          </p:nvPr>
        </p:nvPicPr>
        <p:blipFill>
          <a:blip r:embed="rId2"/>
          <a:stretch>
            <a:fillRect/>
          </a:stretch>
        </p:blipFill>
        <p:spPr>
          <a:xfrm>
            <a:off x="6094413" y="1626691"/>
            <a:ext cx="5257800" cy="3604617"/>
          </a:xfrm>
        </p:spPr>
      </p:pic>
      <p:sp>
        <p:nvSpPr>
          <p:cNvPr id="6" name="Text Placeholder 5"/>
          <p:cNvSpPr>
            <a:spLocks noGrp="1"/>
          </p:cNvSpPr>
          <p:nvPr>
            <p:ph type="body" sz="half" idx="2"/>
          </p:nvPr>
        </p:nvSpPr>
        <p:spPr/>
        <p:txBody>
          <a:bodyPr/>
          <a:lstStyle/>
          <a:p>
            <a:r>
              <a:rPr lang="en-US" dirty="0"/>
              <a:t>Alpha value of 0.1043 meaning we outperformed the SPY by 10.43% in the portfolio</a:t>
            </a:r>
          </a:p>
        </p:txBody>
      </p:sp>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1E29A-7E6F-CEF4-6EE3-84EC50302D95}"/>
              </a:ext>
            </a:extLst>
          </p:cNvPr>
          <p:cNvSpPr>
            <a:spLocks noGrp="1"/>
          </p:cNvSpPr>
          <p:nvPr>
            <p:ph type="title"/>
          </p:nvPr>
        </p:nvSpPr>
        <p:spPr>
          <a:xfrm>
            <a:off x="1674812" y="2003962"/>
            <a:ext cx="4114800" cy="637667"/>
          </a:xfrm>
        </p:spPr>
        <p:txBody>
          <a:bodyPr/>
          <a:lstStyle/>
          <a:p>
            <a:r>
              <a:rPr lang="en-US" dirty="0"/>
              <a:t>Clustering</a:t>
            </a:r>
          </a:p>
        </p:txBody>
      </p:sp>
      <p:sp>
        <p:nvSpPr>
          <p:cNvPr id="4" name="Text Placeholder 3">
            <a:extLst>
              <a:ext uri="{FF2B5EF4-FFF2-40B4-BE49-F238E27FC236}">
                <a16:creationId xmlns:a16="http://schemas.microsoft.com/office/drawing/2014/main" id="{F92A2AFD-DE25-0FDF-C82A-F6C9C16BCAA3}"/>
              </a:ext>
            </a:extLst>
          </p:cNvPr>
          <p:cNvSpPr>
            <a:spLocks noGrp="1"/>
          </p:cNvSpPr>
          <p:nvPr>
            <p:ph type="body" sz="half" idx="2"/>
          </p:nvPr>
        </p:nvSpPr>
        <p:spPr>
          <a:xfrm>
            <a:off x="1522412" y="2819401"/>
            <a:ext cx="4952999" cy="1969482"/>
          </a:xfrm>
        </p:spPr>
        <p:txBody>
          <a:bodyPr>
            <a:normAutofit fontScale="25000" lnSpcReduction="20000"/>
          </a:bodyPr>
          <a:lstStyle/>
          <a:p>
            <a:endParaRPr lang="en-US" dirty="0"/>
          </a:p>
          <a:p>
            <a:r>
              <a:rPr lang="en-US" sz="4400" dirty="0"/>
              <a:t>The Silhouette Score and Elbow Method serve as valuable tools in determining the optimal number of clusters in </a:t>
            </a:r>
            <a:r>
              <a:rPr lang="en-US" sz="4400" dirty="0" err="1"/>
              <a:t>KMeans</a:t>
            </a:r>
            <a:r>
              <a:rPr lang="en-US" sz="4400" dirty="0"/>
              <a:t> clustering. The Silhouette Score quantifies the cohesion and separation of clusters, with a higher score indicating well-defined clusters. On the other hand, the Elbow Method identifies the point of diminishing returns in distortion reduction, signaling the optimal K. Choosing between these methods depends on the dataset characteristics; Silhouette Score suits well-separated, similarly dense clusters, while the Elbow Method is effective for compact, distinct clusters. A comprehensive approach involves considering results from both techniques and aligning the optimal K for a more robust clustering solution.</a:t>
            </a:r>
          </a:p>
        </p:txBody>
      </p:sp>
      <p:pic>
        <p:nvPicPr>
          <p:cNvPr id="10" name="Picture 9">
            <a:extLst>
              <a:ext uri="{FF2B5EF4-FFF2-40B4-BE49-F238E27FC236}">
                <a16:creationId xmlns:a16="http://schemas.microsoft.com/office/drawing/2014/main" id="{421B1DAE-F709-48A8-F7F0-64EEDAE8D829}"/>
              </a:ext>
            </a:extLst>
          </p:cNvPr>
          <p:cNvPicPr>
            <a:picLocks noChangeAspect="1"/>
          </p:cNvPicPr>
          <p:nvPr/>
        </p:nvPicPr>
        <p:blipFill>
          <a:blip r:embed="rId2"/>
          <a:stretch>
            <a:fillRect/>
          </a:stretch>
        </p:blipFill>
        <p:spPr>
          <a:xfrm>
            <a:off x="6846912" y="2641629"/>
            <a:ext cx="5114900" cy="3919536"/>
          </a:xfrm>
          <a:prstGeom prst="rect">
            <a:avLst/>
          </a:prstGeom>
        </p:spPr>
      </p:pic>
      <p:pic>
        <p:nvPicPr>
          <p:cNvPr id="14" name="Content Placeholder 13">
            <a:extLst>
              <a:ext uri="{FF2B5EF4-FFF2-40B4-BE49-F238E27FC236}">
                <a16:creationId xmlns:a16="http://schemas.microsoft.com/office/drawing/2014/main" id="{FDB048A3-A13F-8FE2-983A-5976541D4FC2}"/>
              </a:ext>
            </a:extLst>
          </p:cNvPr>
          <p:cNvPicPr>
            <a:picLocks noGrp="1" noChangeAspect="1"/>
          </p:cNvPicPr>
          <p:nvPr>
            <p:ph idx="1"/>
          </p:nvPr>
        </p:nvPicPr>
        <p:blipFill>
          <a:blip r:embed="rId3"/>
          <a:stretch>
            <a:fillRect/>
          </a:stretch>
        </p:blipFill>
        <p:spPr>
          <a:xfrm>
            <a:off x="6704012" y="83630"/>
            <a:ext cx="5257800" cy="2047549"/>
          </a:xfrm>
        </p:spPr>
      </p:pic>
      <p:pic>
        <p:nvPicPr>
          <p:cNvPr id="16" name="Picture 15">
            <a:extLst>
              <a:ext uri="{FF2B5EF4-FFF2-40B4-BE49-F238E27FC236}">
                <a16:creationId xmlns:a16="http://schemas.microsoft.com/office/drawing/2014/main" id="{35253637-ED61-839A-6340-F9743B27A21A}"/>
              </a:ext>
            </a:extLst>
          </p:cNvPr>
          <p:cNvPicPr>
            <a:picLocks noChangeAspect="1"/>
          </p:cNvPicPr>
          <p:nvPr/>
        </p:nvPicPr>
        <p:blipFill>
          <a:blip r:embed="rId4"/>
          <a:stretch>
            <a:fillRect/>
          </a:stretch>
        </p:blipFill>
        <p:spPr>
          <a:xfrm>
            <a:off x="1217612" y="4724400"/>
            <a:ext cx="5114900" cy="1969483"/>
          </a:xfrm>
          <a:prstGeom prst="rect">
            <a:avLst/>
          </a:prstGeom>
        </p:spPr>
      </p:pic>
    </p:spTree>
    <p:extLst>
      <p:ext uri="{BB962C8B-B14F-4D97-AF65-F5344CB8AC3E}">
        <p14:creationId xmlns:p14="http://schemas.microsoft.com/office/powerpoint/2010/main" val="419422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6DCC-D1BE-87CB-6DA3-3901E64DF5BC}"/>
              </a:ext>
            </a:extLst>
          </p:cNvPr>
          <p:cNvSpPr>
            <a:spLocks noGrp="1"/>
          </p:cNvSpPr>
          <p:nvPr>
            <p:ph type="title"/>
          </p:nvPr>
        </p:nvSpPr>
        <p:spPr/>
        <p:txBody>
          <a:bodyPr/>
          <a:lstStyle/>
          <a:p>
            <a:r>
              <a:rPr lang="en-US" dirty="0"/>
              <a:t>Bayes Volatility Forecast</a:t>
            </a:r>
          </a:p>
        </p:txBody>
      </p:sp>
      <p:pic>
        <p:nvPicPr>
          <p:cNvPr id="6" name="Content Placeholder 5">
            <a:extLst>
              <a:ext uri="{FF2B5EF4-FFF2-40B4-BE49-F238E27FC236}">
                <a16:creationId xmlns:a16="http://schemas.microsoft.com/office/drawing/2014/main" id="{E9285559-0F40-40EA-B6C1-2413EA66A774}"/>
              </a:ext>
            </a:extLst>
          </p:cNvPr>
          <p:cNvPicPr>
            <a:picLocks noGrp="1" noChangeAspect="1"/>
          </p:cNvPicPr>
          <p:nvPr>
            <p:ph idx="1"/>
          </p:nvPr>
        </p:nvPicPr>
        <p:blipFill>
          <a:blip r:embed="rId2"/>
          <a:stretch>
            <a:fillRect/>
          </a:stretch>
        </p:blipFill>
        <p:spPr>
          <a:xfrm>
            <a:off x="6094413" y="1485759"/>
            <a:ext cx="5257800" cy="3886482"/>
          </a:xfrm>
        </p:spPr>
      </p:pic>
      <p:sp>
        <p:nvSpPr>
          <p:cNvPr id="4" name="Text Placeholder 3">
            <a:extLst>
              <a:ext uri="{FF2B5EF4-FFF2-40B4-BE49-F238E27FC236}">
                <a16:creationId xmlns:a16="http://schemas.microsoft.com/office/drawing/2014/main" id="{F666E16C-7831-F015-A316-3A7A8A8DA850}"/>
              </a:ext>
            </a:extLst>
          </p:cNvPr>
          <p:cNvSpPr>
            <a:spLocks noGrp="1"/>
          </p:cNvSpPr>
          <p:nvPr>
            <p:ph type="body" sz="half" idx="2"/>
          </p:nvPr>
        </p:nvSpPr>
        <p:spPr>
          <a:xfrm>
            <a:off x="1522412" y="2895599"/>
            <a:ext cx="4419599" cy="3276601"/>
          </a:xfrm>
        </p:spPr>
        <p:txBody>
          <a:bodyPr>
            <a:normAutofit fontScale="77500" lnSpcReduction="20000"/>
          </a:bodyPr>
          <a:lstStyle/>
          <a:p>
            <a:br>
              <a:rPr lang="en-US" b="0" dirty="0">
                <a:solidFill>
                  <a:srgbClr val="333333"/>
                </a:solidFill>
                <a:effectLst/>
                <a:latin typeface="Consolas" panose="020B0609020204030204" pitchFamily="49" charset="0"/>
              </a:rPr>
            </a:br>
            <a:r>
              <a:rPr lang="en-US" b="0" dirty="0">
                <a:solidFill>
                  <a:srgbClr val="333333"/>
                </a:solidFill>
                <a:effectLst/>
                <a:latin typeface="Consolas" panose="020B0609020204030204" pitchFamily="49" charset="0"/>
              </a:rPr>
              <a:t>The scatter plot method provides a visual snapshot of the relationship between expected return and volatility in a portfolio, offering a quick and intuitive overview. It is particularly useful for initial exploration and communication. On the other hand, Bayesian volatility forecasting, involving the use of statistical models, captures underlying relationships explicitly, providing uncertainty estimates through the posterior distribution. This method is advantageous for a more rigorous and quantitative analysis, especially when detailed insights into the statistical nature of the data are essential. </a:t>
            </a:r>
          </a:p>
          <a:p>
            <a:endParaRPr lang="en-US" dirty="0"/>
          </a:p>
        </p:txBody>
      </p:sp>
    </p:spTree>
    <p:extLst>
      <p:ext uri="{BB962C8B-B14F-4D97-AF65-F5344CB8AC3E}">
        <p14:creationId xmlns:p14="http://schemas.microsoft.com/office/powerpoint/2010/main" val="390361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94F1-C0CB-17B2-B219-87211E47549B}"/>
              </a:ext>
            </a:extLst>
          </p:cNvPr>
          <p:cNvSpPr>
            <a:spLocks noGrp="1"/>
          </p:cNvSpPr>
          <p:nvPr>
            <p:ph type="title"/>
          </p:nvPr>
        </p:nvSpPr>
        <p:spPr/>
        <p:txBody>
          <a:bodyPr/>
          <a:lstStyle/>
          <a:p>
            <a:r>
              <a:rPr lang="en-US" dirty="0"/>
              <a:t>Monte Carlo Simulation</a:t>
            </a:r>
          </a:p>
        </p:txBody>
      </p:sp>
      <p:pic>
        <p:nvPicPr>
          <p:cNvPr id="6" name="Content Placeholder 5">
            <a:extLst>
              <a:ext uri="{FF2B5EF4-FFF2-40B4-BE49-F238E27FC236}">
                <a16:creationId xmlns:a16="http://schemas.microsoft.com/office/drawing/2014/main" id="{96D71810-38B2-2E0A-69D5-2311B4190B97}"/>
              </a:ext>
            </a:extLst>
          </p:cNvPr>
          <p:cNvPicPr>
            <a:picLocks noGrp="1" noChangeAspect="1"/>
          </p:cNvPicPr>
          <p:nvPr>
            <p:ph idx="1"/>
          </p:nvPr>
        </p:nvPicPr>
        <p:blipFill>
          <a:blip r:embed="rId2"/>
          <a:stretch>
            <a:fillRect/>
          </a:stretch>
        </p:blipFill>
        <p:spPr>
          <a:xfrm>
            <a:off x="6094413" y="1382310"/>
            <a:ext cx="5257800" cy="4093380"/>
          </a:xfrm>
        </p:spPr>
      </p:pic>
      <p:sp>
        <p:nvSpPr>
          <p:cNvPr id="4" name="Text Placeholder 3">
            <a:extLst>
              <a:ext uri="{FF2B5EF4-FFF2-40B4-BE49-F238E27FC236}">
                <a16:creationId xmlns:a16="http://schemas.microsoft.com/office/drawing/2014/main" id="{259C5D38-0783-F1EE-18BC-9E7A6D4C1491}"/>
              </a:ext>
            </a:extLst>
          </p:cNvPr>
          <p:cNvSpPr>
            <a:spLocks noGrp="1"/>
          </p:cNvSpPr>
          <p:nvPr>
            <p:ph type="body" sz="half" idx="2"/>
          </p:nvPr>
        </p:nvSpPr>
        <p:spPr>
          <a:xfrm>
            <a:off x="1522413" y="2895599"/>
            <a:ext cx="3886200" cy="3048001"/>
          </a:xfrm>
        </p:spPr>
        <p:txBody>
          <a:bodyPr>
            <a:normAutofit fontScale="77500" lnSpcReduction="20000"/>
          </a:bodyPr>
          <a:lstStyle/>
          <a:p>
            <a:endParaRPr lang="en-US" dirty="0"/>
          </a:p>
          <a:p>
            <a:r>
              <a:rPr lang="en-US" dirty="0"/>
              <a:t>The estimated option prices from the Monte Carlo simulations suggest a positive value for the European Call option at approximately $69.76, indicating a potential profit if the option is exercised. However, the European Put option shows a negative value of approximately -$7434.13, suggesting a substantial expected loss if the option is exercised. These results highlight the inherent risk and speculative nature of financial options, emphasizing the importance of careful consideration and risk management in option trading strategies.</a:t>
            </a:r>
          </a:p>
        </p:txBody>
      </p:sp>
    </p:spTree>
    <p:extLst>
      <p:ext uri="{BB962C8B-B14F-4D97-AF65-F5344CB8AC3E}">
        <p14:creationId xmlns:p14="http://schemas.microsoft.com/office/powerpoint/2010/main" val="16338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2" name="Picture Placeholder 1">
            <a:extLst>
              <a:ext uri="{FF2B5EF4-FFF2-40B4-BE49-F238E27FC236}">
                <a16:creationId xmlns:a16="http://schemas.microsoft.com/office/drawing/2014/main" id="{0881AAD3-B1B0-5239-91AE-9DA09A3807D0}"/>
              </a:ext>
            </a:extLst>
          </p:cNvPr>
          <p:cNvPicPr>
            <a:picLocks noGrp="1" noChangeAspect="1"/>
          </p:cNvPicPr>
          <p:nvPr>
            <p:ph type="pic" idx="1"/>
          </p:nvPr>
        </p:nvPicPr>
        <p:blipFill>
          <a:blip r:embed="rId2"/>
          <a:srcRect l="7292" r="7292"/>
          <a:stretch>
            <a:fillRect/>
          </a:stretch>
        </p:blipFill>
        <p:spPr>
          <a:prstGeom prst="rect">
            <a:avLst/>
          </a:prstGeom>
        </p:spPr>
      </p:pic>
      <p:sp>
        <p:nvSpPr>
          <p:cNvPr id="6" name="Text Placeholder 5"/>
          <p:cNvSpPr>
            <a:spLocks noGrp="1"/>
          </p:cNvSpPr>
          <p:nvPr>
            <p:ph type="body" sz="half" idx="2"/>
          </p:nvPr>
        </p:nvSpPr>
        <p:spPr/>
        <p:txBody>
          <a:bodyPr>
            <a:normAutofit fontScale="85000" lnSpcReduction="10000"/>
          </a:bodyPr>
          <a:lstStyle/>
          <a:p>
            <a:r>
              <a:rPr lang="en-US" dirty="0"/>
              <a:t>Hedge against the downside. Buy the dip!</a:t>
            </a:r>
          </a:p>
          <a:p>
            <a:r>
              <a:rPr lang="en-US" dirty="0"/>
              <a:t>Incorporate some reverse Bond ETFs to accommodate for the bond declines. </a:t>
            </a:r>
          </a:p>
          <a:p>
            <a:r>
              <a:rPr lang="en-US" dirty="0"/>
              <a:t>This could help bolster our returns while in the downturn of the market</a:t>
            </a: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Scenario</a:t>
            </a:r>
          </a:p>
        </p:txBody>
      </p:sp>
      <p:sp>
        <p:nvSpPr>
          <p:cNvPr id="14" name="Content Placeholder 13"/>
          <p:cNvSpPr>
            <a:spLocks noGrp="1"/>
          </p:cNvSpPr>
          <p:nvPr>
            <p:ph idx="1"/>
          </p:nvPr>
        </p:nvSpPr>
        <p:spPr/>
        <p:txBody>
          <a:bodyPr/>
          <a:lstStyle/>
          <a:p>
            <a:pPr marL="0" indent="0">
              <a:buNone/>
            </a:pPr>
            <a:r>
              <a:rPr lang="en-US" dirty="0"/>
              <a:t>You are a 37-year-old bond trader in a major investment firm. Your investment portfolio, largely holding high return equities is valued today at $6.2 M. You have just read Jamie </a:t>
            </a:r>
            <a:r>
              <a:rPr lang="en-US" dirty="0" err="1"/>
              <a:t>Dimon's</a:t>
            </a:r>
            <a:r>
              <a:rPr lang="en-US" dirty="0"/>
              <a:t> financial hurricane warning and decided to rebalance your portfolio.</a:t>
            </a:r>
          </a:p>
          <a:p>
            <a:pPr marL="0" indent="0">
              <a:buNone/>
            </a:pPr>
            <a:endParaRPr lang="en-US" dirty="0"/>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Assumptions</a:t>
            </a:r>
          </a:p>
        </p:txBody>
      </p:sp>
      <p:sp>
        <p:nvSpPr>
          <p:cNvPr id="14" name="Content Placeholder 13"/>
          <p:cNvSpPr>
            <a:spLocks noGrp="1"/>
          </p:cNvSpPr>
          <p:nvPr>
            <p:ph idx="1"/>
          </p:nvPr>
        </p:nvSpPr>
        <p:spPr/>
        <p:txBody>
          <a:bodyPr>
            <a:normAutofit/>
          </a:bodyPr>
          <a:lstStyle/>
          <a:p>
            <a:pPr marL="0" indent="0">
              <a:buNone/>
            </a:pPr>
            <a:r>
              <a:rPr lang="en-US" dirty="0"/>
              <a:t>September 2021, Jamie </a:t>
            </a:r>
            <a:r>
              <a:rPr lang="en-US" dirty="0" err="1"/>
              <a:t>Dimon</a:t>
            </a:r>
            <a:r>
              <a:rPr lang="en-US" dirty="0"/>
              <a:t>, the CEO of JPMorgan Chase, warned of a potential "financial hurricane" due to various economic factors, including inflation, fiscal and monetary policy, and geopolitical tensions. He advised that businesses and policymakers should remain vigilant and prepared for potential economic challenges and uncertainties.</a:t>
            </a:r>
          </a:p>
          <a:p>
            <a:r>
              <a:rPr lang="en-US" dirty="0"/>
              <a:t>We will need to diversify the high yield equities portfolio</a:t>
            </a:r>
          </a:p>
          <a:p>
            <a:r>
              <a:rPr lang="en-US" dirty="0"/>
              <a:t>We need to add more bonds since I am a bond trader and know the tolerance</a:t>
            </a:r>
          </a:p>
          <a:p>
            <a:r>
              <a:rPr lang="en-US" dirty="0"/>
              <a:t>Need to stress diversification as to not get to heavily weighted on one medium</a:t>
            </a:r>
          </a:p>
        </p:txBody>
      </p:sp>
    </p:spTree>
    <p:extLst>
      <p:ext uri="{BB962C8B-B14F-4D97-AF65-F5344CB8AC3E}">
        <p14:creationId xmlns:p14="http://schemas.microsoft.com/office/powerpoint/2010/main" val="308295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C0655474-4EAF-9C41-6DAE-30F9DAD02B38}"/>
              </a:ext>
            </a:extLst>
          </p:cNvPr>
          <p:cNvGraphicFramePr>
            <a:graphicFrameLocks noGrp="1"/>
          </p:cNvGraphicFramePr>
          <p:nvPr>
            <p:ph idx="4294967295"/>
            <p:extLst>
              <p:ext uri="{D42A27DB-BD31-4B8C-83A1-F6EECF244321}">
                <p14:modId xmlns:p14="http://schemas.microsoft.com/office/powerpoint/2010/main" val="338959335"/>
              </p:ext>
            </p:extLst>
          </p:nvPr>
        </p:nvGraphicFramePr>
        <p:xfrm>
          <a:off x="1082674" y="443643"/>
          <a:ext cx="10983913" cy="6648929"/>
        </p:xfrm>
        <a:graphic>
          <a:graphicData uri="http://schemas.openxmlformats.org/drawingml/2006/table">
            <a:tbl>
              <a:tblPr/>
              <a:tblGrid>
                <a:gridCol w="2344738">
                  <a:extLst>
                    <a:ext uri="{9D8B030D-6E8A-4147-A177-3AD203B41FA5}">
                      <a16:colId xmlns:a16="http://schemas.microsoft.com/office/drawing/2014/main" val="3598244840"/>
                    </a:ext>
                  </a:extLst>
                </a:gridCol>
                <a:gridCol w="420443">
                  <a:extLst>
                    <a:ext uri="{9D8B030D-6E8A-4147-A177-3AD203B41FA5}">
                      <a16:colId xmlns:a16="http://schemas.microsoft.com/office/drawing/2014/main" val="3079327189"/>
                    </a:ext>
                  </a:extLst>
                </a:gridCol>
                <a:gridCol w="844917">
                  <a:extLst>
                    <a:ext uri="{9D8B030D-6E8A-4147-A177-3AD203B41FA5}">
                      <a16:colId xmlns:a16="http://schemas.microsoft.com/office/drawing/2014/main" val="1685588891"/>
                    </a:ext>
                  </a:extLst>
                </a:gridCol>
                <a:gridCol w="1689831">
                  <a:extLst>
                    <a:ext uri="{9D8B030D-6E8A-4147-A177-3AD203B41FA5}">
                      <a16:colId xmlns:a16="http://schemas.microsoft.com/office/drawing/2014/main" val="607072549"/>
                    </a:ext>
                  </a:extLst>
                </a:gridCol>
                <a:gridCol w="537674">
                  <a:extLst>
                    <a:ext uri="{9D8B030D-6E8A-4147-A177-3AD203B41FA5}">
                      <a16:colId xmlns:a16="http://schemas.microsoft.com/office/drawing/2014/main" val="653196353"/>
                    </a:ext>
                  </a:extLst>
                </a:gridCol>
                <a:gridCol w="614485">
                  <a:extLst>
                    <a:ext uri="{9D8B030D-6E8A-4147-A177-3AD203B41FA5}">
                      <a16:colId xmlns:a16="http://schemas.microsoft.com/office/drawing/2014/main" val="42631592"/>
                    </a:ext>
                  </a:extLst>
                </a:gridCol>
                <a:gridCol w="845650">
                  <a:extLst>
                    <a:ext uri="{9D8B030D-6E8A-4147-A177-3AD203B41FA5}">
                      <a16:colId xmlns:a16="http://schemas.microsoft.com/office/drawing/2014/main" val="4214864559"/>
                    </a:ext>
                  </a:extLst>
                </a:gridCol>
                <a:gridCol w="3686175">
                  <a:extLst>
                    <a:ext uri="{9D8B030D-6E8A-4147-A177-3AD203B41FA5}">
                      <a16:colId xmlns:a16="http://schemas.microsoft.com/office/drawing/2014/main" val="2761603965"/>
                    </a:ext>
                  </a:extLst>
                </a:gridCol>
              </a:tblGrid>
              <a:tr h="151067">
                <a:tc>
                  <a:txBody>
                    <a:bodyPr/>
                    <a:lstStyle/>
                    <a:p>
                      <a:pPr algn="l" fontAlgn="b"/>
                      <a:r>
                        <a:rPr lang="en-US" sz="1000" b="1" i="0" u="none" strike="noStrike" dirty="0">
                          <a:solidFill>
                            <a:srgbClr val="000000"/>
                          </a:solidFill>
                          <a:effectLst/>
                          <a:latin typeface="Calibri" panose="020F0502020204030204" pitchFamily="34" charset="0"/>
                        </a:rPr>
                        <a:t>Asset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Ticker</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Type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Subtype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Date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Price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Units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Amount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2592162"/>
                  </a:ext>
                </a:extLst>
              </a:tr>
              <a:tr h="121725">
                <a:tc>
                  <a:txBody>
                    <a:bodyPr/>
                    <a:lstStyle/>
                    <a:p>
                      <a:pPr algn="l" fontAlgn="b"/>
                      <a:r>
                        <a:rPr lang="en-US" sz="800" b="0" i="0" u="none" strike="noStrike" dirty="0">
                          <a:solidFill>
                            <a:srgbClr val="000000"/>
                          </a:solidFill>
                          <a:effectLst/>
                          <a:latin typeface="Calibri" panose="020F0502020204030204" pitchFamily="34" charset="0"/>
                        </a:rPr>
                        <a:t>Apple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AAPL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$176.30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648</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$114,242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1677"/>
                  </a:ext>
                </a:extLst>
              </a:tr>
              <a:tr h="121725">
                <a:tc>
                  <a:txBody>
                    <a:bodyPr/>
                    <a:lstStyle/>
                    <a:p>
                      <a:pPr algn="l" fontAlgn="b"/>
                      <a:r>
                        <a:rPr lang="en-US" sz="800" b="0" i="0" u="none" strike="noStrike" dirty="0">
                          <a:solidFill>
                            <a:srgbClr val="000000"/>
                          </a:solidFill>
                          <a:effectLst/>
                          <a:latin typeface="Calibri" panose="020F0502020204030204" pitchFamily="34" charset="0"/>
                        </a:rPr>
                        <a:t>Amazon.com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AMZN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E-commerce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$142.32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1,000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$142,320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1206575"/>
                  </a:ext>
                </a:extLst>
              </a:tr>
              <a:tr h="121725">
                <a:tc>
                  <a:txBody>
                    <a:bodyPr/>
                    <a:lstStyle/>
                    <a:p>
                      <a:pPr algn="l" fontAlgn="b"/>
                      <a:r>
                        <a:rPr lang="en-US" sz="800" b="0" i="0" u="none" strike="noStrike" dirty="0">
                          <a:solidFill>
                            <a:srgbClr val="000000"/>
                          </a:solidFill>
                          <a:effectLst/>
                          <a:latin typeface="Calibri" panose="020F0502020204030204" pitchFamily="34" charset="0"/>
                        </a:rPr>
                        <a:t>Microsoft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MSFT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$331.77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500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$165,885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9974826"/>
                  </a:ext>
                </a:extLst>
              </a:tr>
              <a:tr h="121725">
                <a:tc>
                  <a:txBody>
                    <a:bodyPr/>
                    <a:lstStyle/>
                    <a:p>
                      <a:pPr algn="l" fontAlgn="b"/>
                      <a:r>
                        <a:rPr lang="en-US" sz="800" b="0" i="0" u="none" strike="noStrike" dirty="0">
                          <a:solidFill>
                            <a:srgbClr val="000000"/>
                          </a:solidFill>
                          <a:effectLst/>
                          <a:latin typeface="Calibri" panose="020F0502020204030204" pitchFamily="34" charset="0"/>
                        </a:rPr>
                        <a:t>Alphabet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GOOGL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$135.19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800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$108,152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4660965"/>
                  </a:ext>
                </a:extLst>
              </a:tr>
              <a:tr h="121725">
                <a:tc>
                  <a:txBody>
                    <a:bodyPr/>
                    <a:lstStyle/>
                    <a:p>
                      <a:pPr algn="l" fontAlgn="b"/>
                      <a:r>
                        <a:rPr lang="en-US" sz="800" b="0" i="0" u="none" strike="noStrike" dirty="0">
                          <a:solidFill>
                            <a:srgbClr val="000000"/>
                          </a:solidFill>
                          <a:effectLst/>
                          <a:latin typeface="Calibri" panose="020F0502020204030204" pitchFamily="34" charset="0"/>
                        </a:rPr>
                        <a:t>META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META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$324.40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500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$162,200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0674086"/>
                  </a:ext>
                </a:extLst>
              </a:tr>
              <a:tr h="121725">
                <a:tc>
                  <a:txBody>
                    <a:bodyPr/>
                    <a:lstStyle/>
                    <a:p>
                      <a:pPr algn="l" fontAlgn="b"/>
                      <a:r>
                        <a:rPr lang="en-US" sz="800" b="0" i="0" u="none" strike="noStrike" dirty="0">
                          <a:solidFill>
                            <a:srgbClr val="000000"/>
                          </a:solidFill>
                          <a:effectLst/>
                          <a:latin typeface="Calibri" panose="020F0502020204030204" pitchFamily="34" charset="0"/>
                        </a:rPr>
                        <a:t>Tesla,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TSLA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Automotive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$250.10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1,599</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$399,910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2111288"/>
                  </a:ext>
                </a:extLst>
              </a:tr>
              <a:tr h="121725">
                <a:tc>
                  <a:txBody>
                    <a:bodyPr/>
                    <a:lstStyle/>
                    <a:p>
                      <a:pPr algn="l" fontAlgn="b"/>
                      <a:r>
                        <a:rPr lang="en-US" sz="800" b="0" i="0" u="none" strike="noStrike" dirty="0">
                          <a:solidFill>
                            <a:srgbClr val="000000"/>
                          </a:solidFill>
                          <a:effectLst/>
                          <a:latin typeface="Calibri" panose="020F0502020204030204" pitchFamily="34" charset="0"/>
                        </a:rPr>
                        <a:t>NVIDIA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NVDA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$447.38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850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$380,273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7139134"/>
                  </a:ext>
                </a:extLst>
              </a:tr>
              <a:tr h="121725">
                <a:tc>
                  <a:txBody>
                    <a:bodyPr/>
                    <a:lstStyle/>
                    <a:p>
                      <a:pPr algn="l" fontAlgn="b"/>
                      <a:r>
                        <a:rPr lang="en-US" sz="800" b="0" i="0" u="none" strike="noStrike" dirty="0">
                          <a:solidFill>
                            <a:srgbClr val="000000"/>
                          </a:solidFill>
                          <a:effectLst/>
                          <a:latin typeface="Calibri" panose="020F0502020204030204" pitchFamily="34" charset="0"/>
                        </a:rPr>
                        <a:t>Advanced Micro Devices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AMD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$104.20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1,208</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$125,874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064897"/>
                  </a:ext>
                </a:extLst>
              </a:tr>
              <a:tr h="121725">
                <a:tc>
                  <a:txBody>
                    <a:bodyPr/>
                    <a:lstStyle/>
                    <a:p>
                      <a:pPr algn="l" fontAlgn="b"/>
                      <a:r>
                        <a:rPr lang="en-US" sz="800" b="0" i="0" u="none" strike="noStrike" dirty="0">
                          <a:solidFill>
                            <a:srgbClr val="000000"/>
                          </a:solidFill>
                          <a:effectLst/>
                          <a:latin typeface="Calibri" panose="020F0502020204030204" pitchFamily="34" charset="0"/>
                        </a:rPr>
                        <a:t>JPMorgan Chase &amp; Co.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JPM</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Financial Services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$146.34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995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$145,608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5123267"/>
                  </a:ext>
                </a:extLst>
              </a:tr>
              <a:tr h="121725">
                <a:tc>
                  <a:txBody>
                    <a:bodyPr/>
                    <a:lstStyle/>
                    <a:p>
                      <a:pPr algn="l" fontAlgn="b"/>
                      <a:r>
                        <a:rPr lang="en-US" sz="800" b="0" i="0" u="none" strike="noStrike">
                          <a:solidFill>
                            <a:srgbClr val="000000"/>
                          </a:solidFill>
                          <a:effectLst/>
                          <a:latin typeface="Calibri" panose="020F0502020204030204" pitchFamily="34" charset="0"/>
                        </a:rPr>
                        <a:t>Johnson &amp; Johnson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JNJ</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Healthcare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$163.93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886</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$145,242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2525412"/>
                  </a:ext>
                </a:extLst>
              </a:tr>
              <a:tr h="121725">
                <a:tc>
                  <a:txBody>
                    <a:bodyPr/>
                    <a:lstStyle/>
                    <a:p>
                      <a:pPr algn="l" fontAlgn="b"/>
                      <a:r>
                        <a:rPr lang="en-US" sz="800" b="0" i="0" u="none" strike="noStrike">
                          <a:solidFill>
                            <a:srgbClr val="000000"/>
                          </a:solidFill>
                          <a:effectLst/>
                          <a:latin typeface="Calibri" panose="020F0502020204030204" pitchFamily="34" charset="0"/>
                        </a:rPr>
                        <a:t>Visa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V</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Financial Services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$247.30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588</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$145,412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9785282"/>
                  </a:ext>
                </a:extLst>
              </a:tr>
              <a:tr h="121725">
                <a:tc>
                  <a:txBody>
                    <a:bodyPr/>
                    <a:lstStyle/>
                    <a:p>
                      <a:pPr algn="l" fontAlgn="b"/>
                      <a:r>
                        <a:rPr lang="en-US" sz="800" b="0" i="0" u="none" strike="noStrike" dirty="0">
                          <a:solidFill>
                            <a:srgbClr val="000000"/>
                          </a:solidFill>
                          <a:effectLst/>
                          <a:latin typeface="Calibri" panose="020F0502020204030204" pitchFamily="34" charset="0"/>
                        </a:rPr>
                        <a:t>Procter &amp; Gamble Company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PG</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Consumer Goods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$155.15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938</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$145,531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9673416"/>
                  </a:ext>
                </a:extLst>
              </a:tr>
              <a:tr h="121725">
                <a:tc>
                  <a:txBody>
                    <a:bodyPr/>
                    <a:lstStyle/>
                    <a:p>
                      <a:pPr algn="l" fontAlgn="b"/>
                      <a:r>
                        <a:rPr lang="en-US" sz="800" b="0" i="0" u="none" strike="noStrike" dirty="0">
                          <a:solidFill>
                            <a:srgbClr val="000000"/>
                          </a:solidFill>
                          <a:effectLst/>
                          <a:latin typeface="Calibri" panose="020F0502020204030204" pitchFamily="34" charset="0"/>
                        </a:rPr>
                        <a:t>Johnson Controls International plc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JCI</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Industrial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$56.66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1,577</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$89,353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670556"/>
                  </a:ext>
                </a:extLst>
              </a:tr>
              <a:tr h="121725">
                <a:tc>
                  <a:txBody>
                    <a:bodyPr/>
                    <a:lstStyle/>
                    <a:p>
                      <a:pPr algn="l" fontAlgn="b"/>
                      <a:r>
                        <a:rPr lang="en-US" sz="800" b="0" i="0" u="none" strike="noStrike">
                          <a:solidFill>
                            <a:srgbClr val="000000"/>
                          </a:solidFill>
                          <a:effectLst/>
                          <a:latin typeface="Calibri" panose="020F0502020204030204" pitchFamily="34" charset="0"/>
                        </a:rPr>
                        <a:t>General Electric Company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GE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Industrial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$114.00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1,279</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$145,806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9356817"/>
                  </a:ext>
                </a:extLst>
              </a:tr>
              <a:tr h="121725">
                <a:tc>
                  <a:txBody>
                    <a:bodyPr/>
                    <a:lstStyle/>
                    <a:p>
                      <a:pPr algn="l" fontAlgn="b"/>
                      <a:r>
                        <a:rPr lang="en-US" sz="800" b="0" i="0" u="none" strike="noStrike">
                          <a:solidFill>
                            <a:srgbClr val="000000"/>
                          </a:solidFill>
                          <a:effectLst/>
                          <a:latin typeface="Calibri" panose="020F0502020204030204" pitchFamily="34" charset="0"/>
                        </a:rPr>
                        <a:t>Coca-Cola Company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KO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Consumer Goods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$57.84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1,521</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$87,975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9088844"/>
                  </a:ext>
                </a:extLst>
              </a:tr>
              <a:tr h="121725">
                <a:tc>
                  <a:txBody>
                    <a:bodyPr/>
                    <a:lstStyle/>
                    <a:p>
                      <a:pPr algn="l" fontAlgn="b"/>
                      <a:r>
                        <a:rPr lang="en-US" sz="800" b="0" i="0" u="none" strike="noStrike">
                          <a:solidFill>
                            <a:srgbClr val="000000"/>
                          </a:solidFill>
                          <a:effectLst/>
                          <a:latin typeface="Calibri" panose="020F0502020204030204" pitchFamily="34" charset="0"/>
                        </a:rPr>
                        <a:t>Verizon Communications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VZ</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Telecommunications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$34.18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4,262</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$145,675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668529"/>
                  </a:ext>
                </a:extLst>
              </a:tr>
              <a:tr h="121725">
                <a:tc>
                  <a:txBody>
                    <a:bodyPr/>
                    <a:lstStyle/>
                    <a:p>
                      <a:pPr algn="l" fontAlgn="b"/>
                      <a:r>
                        <a:rPr lang="en-US" sz="800" b="0" i="0" u="none" strike="noStrike">
                          <a:solidFill>
                            <a:srgbClr val="000000"/>
                          </a:solidFill>
                          <a:effectLst/>
                          <a:latin typeface="Calibri" panose="020F0502020204030204" pitchFamily="34" charset="0"/>
                        </a:rPr>
                        <a:t>Boeing Co.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Industrial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$210.65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690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$145,349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8631635"/>
                  </a:ext>
                </a:extLst>
              </a:tr>
              <a:tr h="121725">
                <a:tc>
                  <a:txBody>
                    <a:bodyPr/>
                    <a:lstStyle/>
                    <a:p>
                      <a:pPr algn="l" fontAlgn="b"/>
                      <a:r>
                        <a:rPr lang="en-US" sz="800" b="0" i="0" u="none" strike="noStrike">
                          <a:solidFill>
                            <a:srgbClr val="000000"/>
                          </a:solidFill>
                          <a:effectLst/>
                          <a:latin typeface="Calibri" panose="020F0502020204030204" pitchFamily="34" charset="0"/>
                        </a:rPr>
                        <a:t>AT&amp;T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Telecommunications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$14.19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1,025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$14,545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6403657"/>
                  </a:ext>
                </a:extLst>
              </a:tr>
              <a:tr h="121725">
                <a:tc>
                  <a:txBody>
                    <a:bodyPr/>
                    <a:lstStyle/>
                    <a:p>
                      <a:pPr algn="l" fontAlgn="b"/>
                      <a:r>
                        <a:rPr lang="en-US" sz="800" b="0" i="0" u="none" strike="noStrike">
                          <a:solidFill>
                            <a:srgbClr val="000000"/>
                          </a:solidFill>
                          <a:effectLst/>
                          <a:latin typeface="Calibri" panose="020F0502020204030204" pitchFamily="34" charset="0"/>
                        </a:rPr>
                        <a:t>Pfizer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PFE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Healthcare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$34.15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1,025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$35,004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9956157"/>
                  </a:ext>
                </a:extLst>
              </a:tr>
              <a:tr h="121725">
                <a:tc>
                  <a:txBody>
                    <a:bodyPr/>
                    <a:lstStyle/>
                    <a:p>
                      <a:pPr algn="l" fontAlgn="b"/>
                      <a:r>
                        <a:rPr lang="en-US" sz="800" b="0" i="0" u="none" strike="noStrike">
                          <a:solidFill>
                            <a:srgbClr val="000000"/>
                          </a:solidFill>
                          <a:effectLst/>
                          <a:latin typeface="Calibri" panose="020F0502020204030204" pitchFamily="34" charset="0"/>
                        </a:rPr>
                        <a:t>Netflix,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NFLX</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Entertainment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$434.69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335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$145,621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8434883"/>
                  </a:ext>
                </a:extLst>
              </a:tr>
              <a:tr h="121725">
                <a:tc>
                  <a:txBody>
                    <a:bodyPr/>
                    <a:lstStyle/>
                    <a:p>
                      <a:pPr algn="l" fontAlgn="b"/>
                      <a:r>
                        <a:rPr lang="en-US" sz="800" b="0" i="0" u="none" strike="noStrike">
                          <a:solidFill>
                            <a:srgbClr val="000000"/>
                          </a:solidFill>
                          <a:effectLst/>
                          <a:latin typeface="Calibri" panose="020F0502020204030204" pitchFamily="34" charset="0"/>
                        </a:rPr>
                        <a:t>Alibaba Group Holding Limited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BABA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E-commerce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$88.19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1,650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$145,514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7869938"/>
                  </a:ext>
                </a:extLst>
              </a:tr>
              <a:tr h="121725">
                <a:tc>
                  <a:txBody>
                    <a:bodyPr/>
                    <a:lstStyle/>
                    <a:p>
                      <a:pPr algn="l" fontAlgn="b"/>
                      <a:r>
                        <a:rPr lang="en-US" sz="800" b="0" i="0" u="none" strike="noStrike">
                          <a:solidFill>
                            <a:srgbClr val="000000"/>
                          </a:solidFill>
                          <a:effectLst/>
                          <a:latin typeface="Calibri" panose="020F0502020204030204" pitchFamily="34" charset="0"/>
                        </a:rPr>
                        <a:t>Intel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INTC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$38.65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1,770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$68,411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0026329"/>
                  </a:ext>
                </a:extLst>
              </a:tr>
              <a:tr h="121725">
                <a:tc>
                  <a:txBody>
                    <a:bodyPr/>
                    <a:lstStyle/>
                    <a:p>
                      <a:pPr algn="l" fontAlgn="b"/>
                      <a:r>
                        <a:rPr lang="en-US" sz="800" b="0" i="0" u="none" strike="noStrike">
                          <a:solidFill>
                            <a:srgbClr val="000000"/>
                          </a:solidFill>
                          <a:effectLst/>
                          <a:latin typeface="Calibri" panose="020F0502020204030204" pitchFamily="34" charset="0"/>
                        </a:rPr>
                        <a:t>Walt Disney Company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DIS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Entertainment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$84.67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1,720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$145,632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042102"/>
                  </a:ext>
                </a:extLst>
              </a:tr>
              <a:tr h="121725">
                <a:tc>
                  <a:txBody>
                    <a:bodyPr/>
                    <a:lstStyle/>
                    <a:p>
                      <a:pPr algn="l" fontAlgn="b"/>
                      <a:r>
                        <a:rPr lang="en-US" sz="800" b="0" i="0" u="none" strike="noStrike">
                          <a:solidFill>
                            <a:srgbClr val="000000"/>
                          </a:solidFill>
                          <a:effectLst/>
                          <a:latin typeface="Calibri" panose="020F0502020204030204" pitchFamily="34" charset="0"/>
                        </a:rPr>
                        <a:t>Exxon Mobil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XOM</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Energy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$115.34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1,262</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$145,559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3967072"/>
                  </a:ext>
                </a:extLst>
              </a:tr>
              <a:tr h="121725">
                <a:tc>
                  <a:txBody>
                    <a:bodyPr/>
                    <a:lstStyle/>
                    <a:p>
                      <a:pPr algn="l" fontAlgn="b"/>
                      <a:r>
                        <a:rPr lang="en-US" sz="800" b="0" i="0" u="none" strike="noStrike">
                          <a:solidFill>
                            <a:srgbClr val="000000"/>
                          </a:solidFill>
                          <a:effectLst/>
                          <a:latin typeface="Calibri" panose="020F0502020204030204" pitchFamily="34" charset="0"/>
                        </a:rPr>
                        <a:t>Ford Motor Company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Automotive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$12.23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1,209</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$14,786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185320"/>
                  </a:ext>
                </a:extLst>
              </a:tr>
              <a:tr h="121725">
                <a:tc>
                  <a:txBody>
                    <a:bodyPr/>
                    <a:lstStyle/>
                    <a:p>
                      <a:pPr algn="l" fontAlgn="b"/>
                      <a:r>
                        <a:rPr lang="en-US" sz="800" b="0" i="0" u="none" strike="noStrike" dirty="0">
                          <a:solidFill>
                            <a:srgbClr val="000000"/>
                          </a:solidFill>
                          <a:effectLst/>
                          <a:latin typeface="Calibri" panose="020F0502020204030204" pitchFamily="34" charset="0"/>
                        </a:rPr>
                        <a:t>Goldman Sachs Group,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GS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Financial Services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$324.01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450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$145,805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27771"/>
                  </a:ext>
                </a:extLst>
              </a:tr>
              <a:tr h="125501">
                <a:tc>
                  <a:txBody>
                    <a:bodyPr/>
                    <a:lstStyle/>
                    <a:p>
                      <a:pPr algn="l" fontAlgn="b"/>
                      <a:r>
                        <a:rPr lang="en-US" sz="800" b="0" i="0" u="none" strike="noStrike">
                          <a:solidFill>
                            <a:srgbClr val="000000"/>
                          </a:solidFill>
                          <a:effectLst/>
                          <a:latin typeface="Calibri" panose="020F0502020204030204" pitchFamily="34" charset="0"/>
                        </a:rPr>
                        <a:t>Home Depot,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HD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Retail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$326.83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445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$145,439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4829"/>
                  </a:ext>
                </a:extLst>
              </a:tr>
              <a:tr h="151458">
                <a:tc>
                  <a:txBody>
                    <a:bodyPr/>
                    <a:lstStyle/>
                    <a:p>
                      <a:pPr algn="l" fontAlgn="b"/>
                      <a:r>
                        <a:rPr lang="en-US" sz="800" b="0" i="0" u="none" strike="noStrike">
                          <a:solidFill>
                            <a:srgbClr val="000000"/>
                          </a:solidFill>
                          <a:effectLst/>
                          <a:latin typeface="Calibri" panose="020F0502020204030204" pitchFamily="34" charset="0"/>
                        </a:rPr>
                        <a:t>IBM (International Business Machines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IBM</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$146.30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995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$145,569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919147"/>
                  </a:ext>
                </a:extLst>
              </a:tr>
              <a:tr h="121725">
                <a:tc>
                  <a:txBody>
                    <a:bodyPr/>
                    <a:lstStyle/>
                    <a:p>
                      <a:pPr algn="l" fontAlgn="b"/>
                      <a:r>
                        <a:rPr lang="en-US" sz="800" b="0" i="0" u="none" strike="noStrike">
                          <a:solidFill>
                            <a:srgbClr val="000000"/>
                          </a:solidFill>
                          <a:effectLst/>
                          <a:latin typeface="Calibri" panose="020F0502020204030204" pitchFamily="34" charset="0"/>
                        </a:rPr>
                        <a:t>Starbucks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SBUX</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Consumer Goods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$95.50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527</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$50,329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3668757"/>
                  </a:ext>
                </a:extLst>
              </a:tr>
              <a:tr h="121725">
                <a:tc>
                  <a:txBody>
                    <a:bodyPr/>
                    <a:lstStyle/>
                    <a:p>
                      <a:pPr algn="l" fontAlgn="b"/>
                      <a:r>
                        <a:rPr lang="en-US" sz="800" b="0" i="0" u="none" strike="noStrike">
                          <a:solidFill>
                            <a:srgbClr val="000000"/>
                          </a:solidFill>
                          <a:effectLst/>
                          <a:latin typeface="Calibri" panose="020F0502020204030204" pitchFamily="34" charset="0"/>
                        </a:rPr>
                        <a:t>Cisco Systems,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CSCO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$56.65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582</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$32,970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932431"/>
                  </a:ext>
                </a:extLst>
              </a:tr>
              <a:tr h="239095">
                <a:tc>
                  <a:txBody>
                    <a:bodyPr/>
                    <a:lstStyle/>
                    <a:p>
                      <a:pPr algn="l" fontAlgn="b"/>
                      <a:r>
                        <a:rPr lang="en-US" sz="800" b="0" i="0" u="none" strike="noStrike">
                          <a:solidFill>
                            <a:srgbClr val="000000"/>
                          </a:solidFill>
                          <a:effectLst/>
                          <a:latin typeface="Calibri" panose="020F0502020204030204" pitchFamily="34" charset="0"/>
                        </a:rPr>
                        <a:t>iShares iBoxx $ Investment Grade Corporate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LQD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Investment Grade Corporate Bonds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$104.53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1,480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$154,704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1397657"/>
                  </a:ext>
                </a:extLst>
              </a:tr>
              <a:tr h="218778">
                <a:tc>
                  <a:txBody>
                    <a:bodyPr/>
                    <a:lstStyle/>
                    <a:p>
                      <a:pPr algn="l" fontAlgn="b"/>
                      <a:r>
                        <a:rPr lang="en-US" sz="800" b="0" i="0" u="none" strike="noStrike">
                          <a:solidFill>
                            <a:srgbClr val="000000"/>
                          </a:solidFill>
                          <a:effectLst/>
                          <a:latin typeface="Calibri" panose="020F0502020204030204" pitchFamily="34" charset="0"/>
                        </a:rPr>
                        <a:t>iShares iBoxx $ High Yield Corporate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HYG</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High Yield Corporate Bonds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$74.56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2,076</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$154,787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0282559"/>
                  </a:ext>
                </a:extLst>
              </a:tr>
              <a:tr h="170899">
                <a:tc>
                  <a:txBody>
                    <a:bodyPr/>
                    <a:lstStyle/>
                    <a:p>
                      <a:pPr algn="l" fontAlgn="b"/>
                      <a:r>
                        <a:rPr lang="en-US" sz="800" b="0" i="0" u="none" strike="noStrike">
                          <a:solidFill>
                            <a:srgbClr val="000000"/>
                          </a:solidFill>
                          <a:effectLst/>
                          <a:latin typeface="Calibri" panose="020F0502020204030204" pitchFamily="34" charset="0"/>
                        </a:rPr>
                        <a:t>iShares 7-10 Year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IEF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Intermediate-Term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$93.24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1,660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$154,778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6195325"/>
                  </a:ext>
                </a:extLst>
              </a:tr>
              <a:tr h="121725">
                <a:tc>
                  <a:txBody>
                    <a:bodyPr/>
                    <a:lstStyle/>
                    <a:p>
                      <a:pPr algn="l" fontAlgn="b"/>
                      <a:r>
                        <a:rPr lang="en-US" sz="800" b="0" i="0" u="none" strike="noStrike">
                          <a:solidFill>
                            <a:srgbClr val="000000"/>
                          </a:solidFill>
                          <a:effectLst/>
                          <a:latin typeface="Calibri" panose="020F0502020204030204" pitchFamily="34" charset="0"/>
                        </a:rPr>
                        <a:t>Vanguard Total Bond Market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Bond Market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$70.93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2,182</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$154,769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4488950"/>
                  </a:ext>
                </a:extLst>
              </a:tr>
              <a:tr h="121725">
                <a:tc>
                  <a:txBody>
                    <a:bodyPr/>
                    <a:lstStyle/>
                    <a:p>
                      <a:pPr algn="l" fontAlgn="b"/>
                      <a:r>
                        <a:rPr lang="en-US" sz="800" b="0" i="0" u="none" strike="noStrike">
                          <a:solidFill>
                            <a:srgbClr val="000000"/>
                          </a:solidFill>
                          <a:effectLst/>
                          <a:latin typeface="Calibri" panose="020F0502020204030204" pitchFamily="34" charset="0"/>
                        </a:rPr>
                        <a:t>iShares 1-3 Year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SHY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Short-Term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$80.91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1,910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$154,538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4587642"/>
                  </a:ext>
                </a:extLst>
              </a:tr>
              <a:tr h="170899">
                <a:tc>
                  <a:txBody>
                    <a:bodyPr/>
                    <a:lstStyle/>
                    <a:p>
                      <a:pPr algn="l" fontAlgn="b"/>
                      <a:r>
                        <a:rPr lang="en-US" sz="800" b="0" i="0" u="none" strike="noStrike">
                          <a:solidFill>
                            <a:srgbClr val="000000"/>
                          </a:solidFill>
                          <a:effectLst/>
                          <a:latin typeface="Calibri" panose="020F0502020204030204" pitchFamily="34" charset="0"/>
                        </a:rPr>
                        <a:t>Vanguard Short-Term Corporate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VCSH</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Short-Term Corporate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$75.35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2,060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$155,221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317255"/>
                  </a:ext>
                </a:extLst>
              </a:tr>
              <a:tr h="121725">
                <a:tc>
                  <a:txBody>
                    <a:bodyPr/>
                    <a:lstStyle/>
                    <a:p>
                      <a:pPr algn="l" fontAlgn="b"/>
                      <a:r>
                        <a:rPr lang="en-US" sz="800" b="0" i="0" u="none" strike="noStrike">
                          <a:solidFill>
                            <a:srgbClr val="000000"/>
                          </a:solidFill>
                          <a:effectLst/>
                          <a:latin typeface="Calibri" panose="020F0502020204030204" pitchFamily="34" charset="0"/>
                        </a:rPr>
                        <a:t>Invesco Senior Loan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BKLN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Senior Loan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$21.20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7,312</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$155,014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148808"/>
                  </a:ext>
                </a:extLst>
              </a:tr>
              <a:tr h="239095">
                <a:tc>
                  <a:txBody>
                    <a:bodyPr/>
                    <a:lstStyle/>
                    <a:p>
                      <a:pPr algn="l" fontAlgn="b"/>
                      <a:r>
                        <a:rPr lang="en-US" sz="800" b="0" i="0" u="none" strike="noStrike">
                          <a:solidFill>
                            <a:srgbClr val="000000"/>
                          </a:solidFill>
                          <a:effectLst/>
                          <a:latin typeface="Calibri" panose="020F0502020204030204" pitchFamily="34" charset="0"/>
                        </a:rPr>
                        <a:t>iShares TIPS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TIP</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Treasury Inflation-Protected Securities (TIPS)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$105.38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1,469</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$154,803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674150"/>
                  </a:ext>
                </a:extLst>
              </a:tr>
              <a:tr h="239095">
                <a:tc>
                  <a:txBody>
                    <a:bodyPr/>
                    <a:lstStyle/>
                    <a:p>
                      <a:pPr algn="l" fontAlgn="b"/>
                      <a:r>
                        <a:rPr lang="en-US" sz="800" b="0" i="0" u="none" strike="noStrike">
                          <a:solidFill>
                            <a:srgbClr val="000000"/>
                          </a:solidFill>
                          <a:effectLst/>
                          <a:latin typeface="Calibri" panose="020F0502020204030204" pitchFamily="34" charset="0"/>
                        </a:rPr>
                        <a:t>Schwab U.S. TIPS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SCHP</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Treasury Inflation-Protected Securities (TIPS)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$51.31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3,014</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$154,648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8790489"/>
                  </a:ext>
                </a:extLst>
              </a:tr>
              <a:tr h="121725">
                <a:tc>
                  <a:txBody>
                    <a:bodyPr/>
                    <a:lstStyle/>
                    <a:p>
                      <a:pPr algn="l" fontAlgn="b"/>
                      <a:r>
                        <a:rPr lang="en-US" sz="800" b="0" i="0" u="none" strike="noStrike">
                          <a:solidFill>
                            <a:srgbClr val="000000"/>
                          </a:solidFill>
                          <a:effectLst/>
                          <a:latin typeface="Calibri" panose="020F0502020204030204" pitchFamily="34" charset="0"/>
                        </a:rPr>
                        <a:t>iShares 20+ Year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TLT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Long-Term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$93.89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1,653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$155,200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8471"/>
                  </a:ext>
                </a:extLst>
              </a:tr>
              <a:tr h="121725">
                <a:tc>
                  <a:txBody>
                    <a:bodyPr/>
                    <a:lstStyle/>
                    <a:p>
                      <a:pPr algn="l" fontAlgn="b"/>
                      <a:r>
                        <a:rPr lang="en-US" sz="800" b="0" i="0" u="none" strike="noStrike">
                          <a:solidFill>
                            <a:srgbClr val="000000"/>
                          </a:solidFill>
                          <a:effectLst/>
                          <a:latin typeface="Calibri" panose="020F0502020204030204" pitchFamily="34" charset="0"/>
                        </a:rPr>
                        <a:t>Cash (Min 620k)</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Cash</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Cash</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Cash</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$621,547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233682"/>
                  </a:ext>
                </a:extLst>
              </a:tr>
              <a:tr h="121725">
                <a:tc>
                  <a:txBody>
                    <a:bodyPr/>
                    <a:lstStyle/>
                    <a:p>
                      <a:pPr algn="l" fontAlgn="b"/>
                      <a:r>
                        <a:rPr lang="en-US" sz="800" b="0" i="0" u="none" strike="noStrike" dirty="0">
                          <a:solidFill>
                            <a:srgbClr val="000000"/>
                          </a:solidFill>
                          <a:effectLst/>
                          <a:latin typeface="Calibri" panose="020F0502020204030204" pitchFamily="34" charset="0"/>
                        </a:rPr>
                        <a:t>Total Bonds (Max 1.56mil)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Bonds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Bonds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$1,548,464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645263"/>
                  </a:ext>
                </a:extLst>
              </a:tr>
              <a:tr h="121725">
                <a:tc>
                  <a:txBody>
                    <a:bodyPr/>
                    <a:lstStyle/>
                    <a:p>
                      <a:pPr algn="l" fontAlgn="b"/>
                      <a:r>
                        <a:rPr lang="en-US" sz="800" b="0" i="0" u="none" strike="noStrike">
                          <a:solidFill>
                            <a:srgbClr val="000000"/>
                          </a:solidFill>
                          <a:effectLst/>
                          <a:latin typeface="Calibri" panose="020F0502020204030204" pitchFamily="34" charset="0"/>
                        </a:rPr>
                        <a:t>Total Equities(Max 4.03mil)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Equities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Equities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$4,029,989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460857"/>
                  </a:ext>
                </a:extLst>
              </a:tr>
              <a:tr h="121725">
                <a:tc>
                  <a:txBody>
                    <a:bodyPr/>
                    <a:lstStyle/>
                    <a:p>
                      <a:pPr algn="l" fontAlgn="b"/>
                      <a:r>
                        <a:rPr lang="en-US" sz="800" b="0" i="0" u="none" strike="noStrike">
                          <a:solidFill>
                            <a:srgbClr val="000000"/>
                          </a:solidFill>
                          <a:effectLst/>
                          <a:latin typeface="Calibri" panose="020F0502020204030204" pitchFamily="34" charset="0"/>
                        </a:rPr>
                        <a:t>Total Portfolio(Max 6.2mil)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Portfolio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Portfolio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$6,200,000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104241"/>
                  </a:ext>
                </a:extLst>
              </a:tr>
            </a:tbl>
          </a:graphicData>
        </a:graphic>
      </p:graphicFrame>
      <p:sp>
        <p:nvSpPr>
          <p:cNvPr id="2" name="Title 1">
            <a:extLst>
              <a:ext uri="{FF2B5EF4-FFF2-40B4-BE49-F238E27FC236}">
                <a16:creationId xmlns:a16="http://schemas.microsoft.com/office/drawing/2014/main" id="{9E6A3C93-93C6-333C-8D82-BBF42BBDB8BA}"/>
              </a:ext>
            </a:extLst>
          </p:cNvPr>
          <p:cNvSpPr>
            <a:spLocks noGrp="1"/>
          </p:cNvSpPr>
          <p:nvPr>
            <p:ph type="title" idx="4294967295"/>
          </p:nvPr>
        </p:nvSpPr>
        <p:spPr>
          <a:xfrm>
            <a:off x="1065212" y="0"/>
            <a:ext cx="4038600" cy="533400"/>
          </a:xfrm>
        </p:spPr>
        <p:txBody>
          <a:bodyPr>
            <a:normAutofit fontScale="90000"/>
          </a:bodyPr>
          <a:lstStyle/>
          <a:p>
            <a:r>
              <a:rPr lang="en-US" dirty="0"/>
              <a:t>Portfolio Allocation</a:t>
            </a:r>
          </a:p>
        </p:txBody>
      </p:sp>
    </p:spTree>
    <p:extLst>
      <p:ext uri="{BB962C8B-B14F-4D97-AF65-F5344CB8AC3E}">
        <p14:creationId xmlns:p14="http://schemas.microsoft.com/office/powerpoint/2010/main" val="425642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Title and Content Layout with Chart</a:t>
            </a:r>
          </a:p>
        </p:txBody>
      </p:sp>
      <p:pic>
        <p:nvPicPr>
          <p:cNvPr id="5" name="Content Placeholder 4">
            <a:extLst>
              <a:ext uri="{FF2B5EF4-FFF2-40B4-BE49-F238E27FC236}">
                <a16:creationId xmlns:a16="http://schemas.microsoft.com/office/drawing/2014/main" id="{ADA10F9C-2985-0EE2-AB01-235360B0D3DF}"/>
              </a:ext>
            </a:extLst>
          </p:cNvPr>
          <p:cNvPicPr>
            <a:picLocks noGrp="1" noChangeAspect="1"/>
          </p:cNvPicPr>
          <p:nvPr>
            <p:ph idx="1"/>
          </p:nvPr>
        </p:nvPicPr>
        <p:blipFill>
          <a:blip r:embed="rId2"/>
          <a:stretch>
            <a:fillRect/>
          </a:stretch>
        </p:blipFill>
        <p:spPr>
          <a:xfrm>
            <a:off x="1141412" y="1905000"/>
            <a:ext cx="7195147" cy="4416425"/>
          </a:xfrm>
        </p:spPr>
      </p:pic>
      <p:pic>
        <p:nvPicPr>
          <p:cNvPr id="6" name="Picture 5">
            <a:extLst>
              <a:ext uri="{FF2B5EF4-FFF2-40B4-BE49-F238E27FC236}">
                <a16:creationId xmlns:a16="http://schemas.microsoft.com/office/drawing/2014/main" id="{A6B34D4D-75E4-01D7-2099-C0C57A2F43E8}"/>
              </a:ext>
            </a:extLst>
          </p:cNvPr>
          <p:cNvPicPr>
            <a:picLocks noChangeAspect="1"/>
          </p:cNvPicPr>
          <p:nvPr/>
        </p:nvPicPr>
        <p:blipFill>
          <a:blip r:embed="rId3"/>
          <a:stretch>
            <a:fillRect/>
          </a:stretch>
        </p:blipFill>
        <p:spPr>
          <a:xfrm>
            <a:off x="8656272" y="2286000"/>
            <a:ext cx="3532553" cy="3654915"/>
          </a:xfrm>
          <a:prstGeom prst="rect">
            <a:avLst/>
          </a:prstGeom>
        </p:spPr>
      </p:pic>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3E10-44B0-27F8-AC98-3AF96D00F78E}"/>
              </a:ext>
            </a:extLst>
          </p:cNvPr>
          <p:cNvSpPr>
            <a:spLocks noGrp="1"/>
          </p:cNvSpPr>
          <p:nvPr>
            <p:ph type="title"/>
          </p:nvPr>
        </p:nvSpPr>
        <p:spPr/>
        <p:txBody>
          <a:bodyPr/>
          <a:lstStyle/>
          <a:p>
            <a:r>
              <a:rPr lang="en-US" dirty="0"/>
              <a:t>Ticker bar visualization</a:t>
            </a:r>
          </a:p>
        </p:txBody>
      </p:sp>
      <p:pic>
        <p:nvPicPr>
          <p:cNvPr id="9" name="Content Placeholder 8">
            <a:extLst>
              <a:ext uri="{FF2B5EF4-FFF2-40B4-BE49-F238E27FC236}">
                <a16:creationId xmlns:a16="http://schemas.microsoft.com/office/drawing/2014/main" id="{5F93A8AD-BAAB-4018-2132-A4AB30D91847}"/>
              </a:ext>
            </a:extLst>
          </p:cNvPr>
          <p:cNvPicPr>
            <a:picLocks noGrp="1" noChangeAspect="1"/>
          </p:cNvPicPr>
          <p:nvPr>
            <p:ph idx="1"/>
          </p:nvPr>
        </p:nvPicPr>
        <p:blipFill>
          <a:blip r:embed="rId2"/>
          <a:stretch>
            <a:fillRect/>
          </a:stretch>
        </p:blipFill>
        <p:spPr>
          <a:xfrm>
            <a:off x="2708775" y="1981200"/>
            <a:ext cx="7457076" cy="4187825"/>
          </a:xfrm>
        </p:spPr>
      </p:pic>
    </p:spTree>
    <p:extLst>
      <p:ext uri="{BB962C8B-B14F-4D97-AF65-F5344CB8AC3E}">
        <p14:creationId xmlns:p14="http://schemas.microsoft.com/office/powerpoint/2010/main" val="270240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75FA-F55F-92F7-07EE-543345BEF93C}"/>
              </a:ext>
            </a:extLst>
          </p:cNvPr>
          <p:cNvSpPr>
            <a:spLocks noGrp="1"/>
          </p:cNvSpPr>
          <p:nvPr>
            <p:ph type="title"/>
          </p:nvPr>
        </p:nvSpPr>
        <p:spPr/>
        <p:txBody>
          <a:bodyPr/>
          <a:lstStyle/>
          <a:p>
            <a:r>
              <a:rPr lang="en-US" dirty="0"/>
              <a:t>Ticker Pie Chart</a:t>
            </a:r>
          </a:p>
        </p:txBody>
      </p:sp>
      <p:pic>
        <p:nvPicPr>
          <p:cNvPr id="5" name="Content Placeholder 4">
            <a:extLst>
              <a:ext uri="{FF2B5EF4-FFF2-40B4-BE49-F238E27FC236}">
                <a16:creationId xmlns:a16="http://schemas.microsoft.com/office/drawing/2014/main" id="{26B50C3A-2FA1-03E1-8813-EABD22F09805}"/>
              </a:ext>
            </a:extLst>
          </p:cNvPr>
          <p:cNvPicPr>
            <a:picLocks noGrp="1" noChangeAspect="1"/>
          </p:cNvPicPr>
          <p:nvPr>
            <p:ph idx="1"/>
          </p:nvPr>
        </p:nvPicPr>
        <p:blipFill>
          <a:blip r:embed="rId2"/>
          <a:stretch>
            <a:fillRect/>
          </a:stretch>
        </p:blipFill>
        <p:spPr>
          <a:xfrm>
            <a:off x="4198993" y="1981200"/>
            <a:ext cx="4476640" cy="4187825"/>
          </a:xfrm>
        </p:spPr>
      </p:pic>
    </p:spTree>
    <p:extLst>
      <p:ext uri="{BB962C8B-B14F-4D97-AF65-F5344CB8AC3E}">
        <p14:creationId xmlns:p14="http://schemas.microsoft.com/office/powerpoint/2010/main" val="182276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2335-6569-215B-741E-23F06B54AAEE}"/>
              </a:ext>
            </a:extLst>
          </p:cNvPr>
          <p:cNvSpPr>
            <a:spLocks noGrp="1"/>
          </p:cNvSpPr>
          <p:nvPr>
            <p:ph type="title"/>
          </p:nvPr>
        </p:nvSpPr>
        <p:spPr/>
        <p:txBody>
          <a:bodyPr/>
          <a:lstStyle/>
          <a:p>
            <a:r>
              <a:rPr lang="en-US" dirty="0"/>
              <a:t>What is Value at Risk?</a:t>
            </a:r>
          </a:p>
        </p:txBody>
      </p:sp>
      <p:sp>
        <p:nvSpPr>
          <p:cNvPr id="3" name="Content Placeholder 2">
            <a:extLst>
              <a:ext uri="{FF2B5EF4-FFF2-40B4-BE49-F238E27FC236}">
                <a16:creationId xmlns:a16="http://schemas.microsoft.com/office/drawing/2014/main" id="{F14728F5-9E4A-6C54-B2DD-037F9D248130}"/>
              </a:ext>
            </a:extLst>
          </p:cNvPr>
          <p:cNvSpPr>
            <a:spLocks noGrp="1"/>
          </p:cNvSpPr>
          <p:nvPr>
            <p:ph idx="1"/>
          </p:nvPr>
        </p:nvSpPr>
        <p:spPr>
          <a:xfrm>
            <a:off x="1522413" y="1981201"/>
            <a:ext cx="9829799" cy="1447800"/>
          </a:xfrm>
        </p:spPr>
        <p:txBody>
          <a:bodyPr/>
          <a:lstStyle/>
          <a:p>
            <a:r>
              <a:rPr lang="en-US" b="0" i="0" dirty="0">
                <a:solidFill>
                  <a:schemeClr val="tx2"/>
                </a:solidFill>
                <a:effectLst/>
                <a:latin typeface="Open Sans" panose="020F0502020204030204" pitchFamily="34" charset="0"/>
              </a:rPr>
              <a:t>Value at Risk (</a:t>
            </a:r>
            <a:r>
              <a:rPr lang="en-US" b="0" i="0" dirty="0" err="1">
                <a:solidFill>
                  <a:schemeClr val="tx2"/>
                </a:solidFill>
                <a:effectLst/>
                <a:latin typeface="Open Sans" panose="020F0502020204030204" pitchFamily="34" charset="0"/>
              </a:rPr>
              <a:t>VaR</a:t>
            </a:r>
            <a:r>
              <a:rPr lang="en-US" b="0" i="0" dirty="0">
                <a:solidFill>
                  <a:schemeClr val="tx2"/>
                </a:solidFill>
                <a:effectLst/>
                <a:latin typeface="Open Sans" panose="020F0502020204030204" pitchFamily="34" charset="0"/>
              </a:rPr>
              <a:t>) is a financial metric that estimates the risk of an investment, it estimates how much a portfolio or investment might lose given normal conditions in a time period</a:t>
            </a:r>
          </a:p>
        </p:txBody>
      </p:sp>
      <p:pic>
        <p:nvPicPr>
          <p:cNvPr id="4" name="Picture 3">
            <a:extLst>
              <a:ext uri="{FF2B5EF4-FFF2-40B4-BE49-F238E27FC236}">
                <a16:creationId xmlns:a16="http://schemas.microsoft.com/office/drawing/2014/main" id="{89263DEE-B31D-B0D1-A1AA-9518F8E18BF3}"/>
              </a:ext>
            </a:extLst>
          </p:cNvPr>
          <p:cNvPicPr>
            <a:picLocks noChangeAspect="1"/>
          </p:cNvPicPr>
          <p:nvPr/>
        </p:nvPicPr>
        <p:blipFill>
          <a:blip r:embed="rId2"/>
          <a:stretch>
            <a:fillRect/>
          </a:stretch>
        </p:blipFill>
        <p:spPr>
          <a:xfrm>
            <a:off x="4418012" y="4038600"/>
            <a:ext cx="3629025" cy="1266825"/>
          </a:xfrm>
          <a:prstGeom prst="rect">
            <a:avLst/>
          </a:prstGeom>
        </p:spPr>
      </p:pic>
      <p:sp>
        <p:nvSpPr>
          <p:cNvPr id="6" name="TextBox 5">
            <a:extLst>
              <a:ext uri="{FF2B5EF4-FFF2-40B4-BE49-F238E27FC236}">
                <a16:creationId xmlns:a16="http://schemas.microsoft.com/office/drawing/2014/main" id="{6ED540B1-5635-025C-06F8-3A4452411989}"/>
              </a:ext>
            </a:extLst>
          </p:cNvPr>
          <p:cNvSpPr txBox="1"/>
          <p:nvPr/>
        </p:nvSpPr>
        <p:spPr>
          <a:xfrm>
            <a:off x="2132012" y="5554819"/>
            <a:ext cx="3238501" cy="553998"/>
          </a:xfrm>
          <a:prstGeom prst="rect">
            <a:avLst/>
          </a:prstGeom>
          <a:noFill/>
        </p:spPr>
        <p:txBody>
          <a:bodyPr wrap="square">
            <a:spAutoFit/>
          </a:bodyPr>
          <a:lstStyle/>
          <a:p>
            <a:r>
              <a:rPr lang="en-US" sz="1000" dirty="0"/>
              <a:t>vi is the number of variables on day </a:t>
            </a:r>
            <a:r>
              <a:rPr lang="en-US" sz="1000" dirty="0" err="1"/>
              <a:t>i</a:t>
            </a:r>
            <a:endParaRPr lang="en-US" sz="1000" dirty="0"/>
          </a:p>
          <a:p>
            <a:r>
              <a:rPr lang="en-US" sz="1000" dirty="0"/>
              <a:t>m is the number of days from which historical data is taken</a:t>
            </a:r>
          </a:p>
        </p:txBody>
      </p:sp>
      <p:sp>
        <p:nvSpPr>
          <p:cNvPr id="7" name="Content Placeholder 2">
            <a:extLst>
              <a:ext uri="{FF2B5EF4-FFF2-40B4-BE49-F238E27FC236}">
                <a16:creationId xmlns:a16="http://schemas.microsoft.com/office/drawing/2014/main" id="{CEF826CC-CF5C-AC50-7558-D2C1A8254F77}"/>
              </a:ext>
            </a:extLst>
          </p:cNvPr>
          <p:cNvSpPr txBox="1">
            <a:spLocks/>
          </p:cNvSpPr>
          <p:nvPr/>
        </p:nvSpPr>
        <p:spPr>
          <a:xfrm>
            <a:off x="1522412" y="3122527"/>
            <a:ext cx="9829799" cy="14478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US" dirty="0">
                <a:solidFill>
                  <a:schemeClr val="tx2"/>
                </a:solidFill>
                <a:latin typeface="Open Sans" panose="020F0502020204030204" pitchFamily="34" charset="0"/>
              </a:rPr>
              <a:t>One of the simplest methods for calculating </a:t>
            </a:r>
            <a:r>
              <a:rPr lang="en-US" dirty="0" err="1">
                <a:solidFill>
                  <a:schemeClr val="tx2"/>
                </a:solidFill>
                <a:latin typeface="Open Sans" panose="020F0502020204030204" pitchFamily="34" charset="0"/>
              </a:rPr>
              <a:t>VaR</a:t>
            </a:r>
            <a:r>
              <a:rPr lang="en-US" dirty="0">
                <a:solidFill>
                  <a:schemeClr val="tx2"/>
                </a:solidFill>
                <a:latin typeface="Open Sans" panose="020F0502020204030204" pitchFamily="34" charset="0"/>
              </a:rPr>
              <a:t> is the Historical Method</a:t>
            </a:r>
          </a:p>
        </p:txBody>
      </p:sp>
    </p:spTree>
    <p:extLst>
      <p:ext uri="{BB962C8B-B14F-4D97-AF65-F5344CB8AC3E}">
        <p14:creationId xmlns:p14="http://schemas.microsoft.com/office/powerpoint/2010/main" val="81360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a:t>
            </a:r>
            <a:r>
              <a:rPr lang="en-US" dirty="0"/>
              <a:t> Results</a:t>
            </a:r>
          </a:p>
        </p:txBody>
      </p:sp>
      <p:sp>
        <p:nvSpPr>
          <p:cNvPr id="3" name="Content Placeholder 2"/>
          <p:cNvSpPr>
            <a:spLocks noGrp="1"/>
          </p:cNvSpPr>
          <p:nvPr>
            <p:ph sz="half" idx="1"/>
          </p:nvPr>
        </p:nvSpPr>
        <p:spPr>
          <a:xfrm>
            <a:off x="1488168" y="1984248"/>
            <a:ext cx="4225244" cy="4187952"/>
          </a:xfrm>
        </p:spPr>
        <p:txBody>
          <a:bodyPr>
            <a:normAutofit fontScale="62500" lnSpcReduction="20000"/>
          </a:bodyPr>
          <a:lstStyle/>
          <a:p>
            <a:r>
              <a:rPr lang="en-US" dirty="0" err="1"/>
              <a:t>VaR</a:t>
            </a:r>
            <a:r>
              <a:rPr lang="en-US" dirty="0"/>
              <a:t>(95.0) (Value at Risk at 95% confidence level) gives you an estimate of the maximum potential loss over a specified time frame. In this case, it suggests a loss of approximately 1.8%, 3.7%, 1.8%, and 2.7% for different instances of your portfolio.</a:t>
            </a:r>
          </a:p>
          <a:p>
            <a:endParaRPr lang="en-US" dirty="0"/>
          </a:p>
          <a:p>
            <a:r>
              <a:rPr lang="en-US" dirty="0" err="1"/>
              <a:t>CVaR</a:t>
            </a:r>
            <a:r>
              <a:rPr lang="en-US" dirty="0"/>
              <a:t>(95.0) (Conditional Value at Risk at 95% confidence level) is a measure of the expected loss given that the loss exceeds the </a:t>
            </a:r>
            <a:r>
              <a:rPr lang="en-US" dirty="0" err="1"/>
              <a:t>VaR.</a:t>
            </a:r>
            <a:r>
              <a:rPr lang="en-US" dirty="0"/>
              <a:t> The expected loss can be as much as 2.4%, 2.3%, and 2.9% for your portfolio.</a:t>
            </a:r>
          </a:p>
          <a:p>
            <a:endParaRPr lang="en-US" dirty="0"/>
          </a:p>
          <a:p>
            <a:r>
              <a:rPr lang="en-US" dirty="0" err="1"/>
              <a:t>CDaR</a:t>
            </a:r>
            <a:r>
              <a:rPr lang="en-US" dirty="0"/>
              <a:t>(95.0) (Conditional Drawdown at Risk at 95% confidence level) is an estimate of the potential drawdown or decline in the portfolio over a specified time frame. It indicates a significant drawdown of around 24% in one instance and 67% in another.</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821556425"/>
              </p:ext>
            </p:extLst>
          </p:nvPr>
        </p:nvGraphicFramePr>
        <p:xfrm>
          <a:off x="5713412" y="1984375"/>
          <a:ext cx="5638801" cy="2846704"/>
        </p:xfrm>
        <a:graphic>
          <a:graphicData uri="http://schemas.openxmlformats.org/drawingml/2006/table">
            <a:tbl>
              <a:tblPr firstRow="1" bandRow="1">
                <a:tableStyleId>{69CF1AB2-1976-4502-BF36-3FF5EA218861}</a:tableStyleId>
              </a:tblPr>
              <a:tblGrid>
                <a:gridCol w="1611085">
                  <a:extLst>
                    <a:ext uri="{9D8B030D-6E8A-4147-A177-3AD203B41FA5}">
                      <a16:colId xmlns:a16="http://schemas.microsoft.com/office/drawing/2014/main" val="3990674776"/>
                    </a:ext>
                  </a:extLst>
                </a:gridCol>
                <a:gridCol w="1208316">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gridCol w="1409700">
                  <a:extLst>
                    <a:ext uri="{9D8B030D-6E8A-4147-A177-3AD203B41FA5}">
                      <a16:colId xmlns:a16="http://schemas.microsoft.com/office/drawing/2014/main" val="20002"/>
                    </a:ext>
                  </a:extLst>
                </a:gridCol>
              </a:tblGrid>
              <a:tr h="551656">
                <a:tc>
                  <a:txBody>
                    <a:bodyPr/>
                    <a:lstStyle/>
                    <a:p>
                      <a:r>
                        <a:rPr lang="en-US"/>
                        <a:t>Type</a:t>
                      </a:r>
                      <a:endParaRPr lang="en-US" dirty="0"/>
                    </a:p>
                  </a:txBody>
                  <a:tcPr anchor="ctr"/>
                </a:tc>
                <a:tc>
                  <a:txBody>
                    <a:bodyPr/>
                    <a:lstStyle/>
                    <a:p>
                      <a:r>
                        <a:rPr lang="en-US"/>
                        <a:t>VaR</a:t>
                      </a:r>
                      <a:endParaRPr lang="en-US" dirty="0"/>
                    </a:p>
                  </a:txBody>
                  <a:tcPr anchor="ctr"/>
                </a:tc>
                <a:tc>
                  <a:txBody>
                    <a:bodyPr/>
                    <a:lstStyle/>
                    <a:p>
                      <a:pPr algn="ctr"/>
                      <a:r>
                        <a:rPr lang="en-US"/>
                        <a:t>CVaR</a:t>
                      </a:r>
                      <a:endParaRPr lang="en-US" dirty="0"/>
                    </a:p>
                  </a:txBody>
                  <a:tcPr anchor="ctr"/>
                </a:tc>
                <a:tc>
                  <a:txBody>
                    <a:bodyPr/>
                    <a:lstStyle/>
                    <a:p>
                      <a:pPr algn="ctr"/>
                      <a:r>
                        <a:rPr lang="en-US"/>
                        <a:t>CDaR</a:t>
                      </a:r>
                      <a:endParaRPr lang="en-US" dirty="0"/>
                    </a:p>
                  </a:txBody>
                  <a:tcPr anchor="ctr"/>
                </a:tc>
                <a:extLst>
                  <a:ext uri="{0D108BD9-81ED-4DB2-BD59-A6C34878D82A}">
                    <a16:rowId xmlns:a16="http://schemas.microsoft.com/office/drawing/2014/main" val="10000"/>
                  </a:ext>
                </a:extLst>
              </a:tr>
              <a:tr h="551656">
                <a:tc>
                  <a:txBody>
                    <a:bodyPr/>
                    <a:lstStyle/>
                    <a:p>
                      <a:r>
                        <a:rPr lang="en-US" dirty="0"/>
                        <a:t>Historic</a:t>
                      </a:r>
                    </a:p>
                  </a:txBody>
                  <a:tcPr anchor="ctr"/>
                </a:tc>
                <a:tc>
                  <a:txBody>
                    <a:bodyPr/>
                    <a:lstStyle/>
                    <a:p>
                      <a:r>
                        <a:rPr lang="en-US" sz="1800" b="0" i="0" kern="1200">
                          <a:solidFill>
                            <a:schemeClr val="dk1"/>
                          </a:solidFill>
                          <a:effectLst/>
                          <a:latin typeface="+mn-lt"/>
                          <a:ea typeface="+mn-ea"/>
                          <a:cs typeface="+mn-cs"/>
                        </a:rPr>
                        <a:t>-0.018029</a:t>
                      </a:r>
                      <a:endParaRPr lang="en-US" dirty="0"/>
                    </a:p>
                  </a:txBody>
                  <a:tcPr anchor="ctr"/>
                </a:tc>
                <a:tc>
                  <a:txBody>
                    <a:bodyPr/>
                    <a:lstStyle/>
                    <a:p>
                      <a:pPr algn="ctr"/>
                      <a:r>
                        <a:rPr lang="en-US" sz="1800" b="0" i="0" kern="1200">
                          <a:solidFill>
                            <a:schemeClr val="dk1"/>
                          </a:solidFill>
                          <a:effectLst/>
                          <a:latin typeface="+mn-lt"/>
                          <a:ea typeface="+mn-ea"/>
                          <a:cs typeface="+mn-cs"/>
                        </a:rPr>
                        <a:t>-0.024314</a:t>
                      </a:r>
                      <a:endParaRPr lang="en-US" dirty="0"/>
                    </a:p>
                  </a:txBody>
                  <a:tcPr anchor="ctr"/>
                </a:tc>
                <a:tc>
                  <a:txBody>
                    <a:bodyPr/>
                    <a:lstStyle/>
                    <a:p>
                      <a:pPr algn="ctr"/>
                      <a:r>
                        <a:rPr lang="en-US" sz="1800" b="0" i="0" kern="1200">
                          <a:solidFill>
                            <a:schemeClr val="dk1"/>
                          </a:solidFill>
                          <a:effectLst/>
                          <a:latin typeface="+mn-lt"/>
                          <a:ea typeface="+mn-ea"/>
                          <a:cs typeface="+mn-cs"/>
                        </a:rPr>
                        <a:t>-0.240734</a:t>
                      </a:r>
                      <a:endParaRPr lang="en-US" dirty="0"/>
                    </a:p>
                  </a:txBody>
                  <a:tcPr anchor="ctr"/>
                </a:tc>
                <a:extLst>
                  <a:ext uri="{0D108BD9-81ED-4DB2-BD59-A6C34878D82A}">
                    <a16:rowId xmlns:a16="http://schemas.microsoft.com/office/drawing/2014/main" val="10001"/>
                  </a:ext>
                </a:extLst>
              </a:tr>
              <a:tr h="551656">
                <a:tc>
                  <a:txBody>
                    <a:bodyPr/>
                    <a:lstStyle/>
                    <a:p>
                      <a:r>
                        <a:rPr lang="en-US"/>
                        <a:t>Parametric</a:t>
                      </a:r>
                      <a:endParaRPr lang="en-US" dirty="0"/>
                    </a:p>
                  </a:txBody>
                  <a:tcPr anchor="ctr"/>
                </a:tc>
                <a:tc>
                  <a:txBody>
                    <a:bodyPr/>
                    <a:lstStyle/>
                    <a:p>
                      <a:r>
                        <a:rPr lang="en-US" sz="1800" b="0" i="0" kern="1200">
                          <a:solidFill>
                            <a:schemeClr val="dk1"/>
                          </a:solidFill>
                          <a:effectLst/>
                          <a:latin typeface="+mn-lt"/>
                          <a:ea typeface="+mn-ea"/>
                          <a:cs typeface="+mn-cs"/>
                        </a:rPr>
                        <a:t>-0.037458 </a:t>
                      </a:r>
                      <a:endParaRPr lang="en-US" dirty="0"/>
                    </a:p>
                  </a:txBody>
                  <a:tcPr anchor="ctr"/>
                </a:tc>
                <a:tc>
                  <a:txBody>
                    <a:bodyPr/>
                    <a:lstStyle/>
                    <a:p>
                      <a:pPr algn="ctr"/>
                      <a:r>
                        <a:rPr lang="en-US" sz="1800" b="0" i="0" kern="1200">
                          <a:solidFill>
                            <a:schemeClr val="dk1"/>
                          </a:solidFill>
                          <a:effectLst/>
                          <a:latin typeface="+mn-lt"/>
                          <a:ea typeface="+mn-ea"/>
                          <a:cs typeface="+mn-cs"/>
                        </a:rPr>
                        <a:t>NaN</a:t>
                      </a:r>
                      <a:endParaRPr lang="en-US" dirty="0"/>
                    </a:p>
                  </a:txBody>
                  <a:tcPr anchor="ctr"/>
                </a:tc>
                <a:tc>
                  <a:txBody>
                    <a:bodyPr/>
                    <a:lstStyle/>
                    <a:p>
                      <a:pPr algn="ctr"/>
                      <a:r>
                        <a:rPr lang="en-US" sz="1800" b="0" i="0" kern="1200">
                          <a:solidFill>
                            <a:schemeClr val="dk1"/>
                          </a:solidFill>
                          <a:effectLst/>
                          <a:latin typeface="+mn-lt"/>
                          <a:ea typeface="+mn-ea"/>
                          <a:cs typeface="+mn-cs"/>
                        </a:rPr>
                        <a:t>-0.240734</a:t>
                      </a:r>
                      <a:endParaRPr lang="en-US" dirty="0"/>
                    </a:p>
                  </a:txBody>
                  <a:tcPr anchor="ctr"/>
                </a:tc>
                <a:extLst>
                  <a:ext uri="{0D108BD9-81ED-4DB2-BD59-A6C34878D82A}">
                    <a16:rowId xmlns:a16="http://schemas.microsoft.com/office/drawing/2014/main" val="10002"/>
                  </a:ext>
                </a:extLst>
              </a:tr>
              <a:tr h="551656">
                <a:tc>
                  <a:txBody>
                    <a:bodyPr/>
                    <a:lstStyle/>
                    <a:p>
                      <a:r>
                        <a:rPr lang="en-US"/>
                        <a:t>Monte Carlo</a:t>
                      </a:r>
                      <a:endParaRPr lang="en-US" dirty="0"/>
                    </a:p>
                  </a:txBody>
                  <a:tcPr anchor="ctr"/>
                </a:tc>
                <a:tc>
                  <a:txBody>
                    <a:bodyPr/>
                    <a:lstStyle/>
                    <a:p>
                      <a:r>
                        <a:rPr lang="en-US" sz="1800" b="0" i="0" kern="1200">
                          <a:solidFill>
                            <a:schemeClr val="dk1"/>
                          </a:solidFill>
                          <a:effectLst/>
                          <a:latin typeface="+mn-lt"/>
                          <a:ea typeface="+mn-ea"/>
                          <a:cs typeface="+mn-cs"/>
                        </a:rPr>
                        <a:t>-0.018728 </a:t>
                      </a:r>
                      <a:endParaRPr lang="en-US" dirty="0"/>
                    </a:p>
                  </a:txBody>
                  <a:tcPr anchor="ctr"/>
                </a:tc>
                <a:tc>
                  <a:txBody>
                    <a:bodyPr/>
                    <a:lstStyle/>
                    <a:p>
                      <a:pPr algn="ctr"/>
                      <a:r>
                        <a:rPr lang="en-US" sz="1800" b="0" i="0" kern="1200">
                          <a:solidFill>
                            <a:schemeClr val="dk1"/>
                          </a:solidFill>
                          <a:effectLst/>
                          <a:latin typeface="+mn-lt"/>
                          <a:ea typeface="+mn-ea"/>
                          <a:cs typeface="+mn-cs"/>
                        </a:rPr>
                        <a:t>-0.023443</a:t>
                      </a:r>
                      <a:endParaRPr lang="en-US" dirty="0"/>
                    </a:p>
                  </a:txBody>
                  <a:tcPr anchor="ctr"/>
                </a:tc>
                <a:tc>
                  <a:txBody>
                    <a:bodyPr/>
                    <a:lstStyle/>
                    <a:p>
                      <a:pPr algn="ctr"/>
                      <a:r>
                        <a:rPr lang="en-US" sz="1800" b="0" i="0" kern="1200">
                          <a:solidFill>
                            <a:schemeClr val="dk1"/>
                          </a:solidFill>
                          <a:effectLst/>
                          <a:latin typeface="+mn-lt"/>
                          <a:ea typeface="+mn-ea"/>
                          <a:cs typeface="+mn-cs"/>
                        </a:rPr>
                        <a:t>-0.240734</a:t>
                      </a:r>
                      <a:endParaRPr lang="en-US" dirty="0"/>
                    </a:p>
                  </a:txBody>
                  <a:tcPr anchor="ctr"/>
                </a:tc>
                <a:extLst>
                  <a:ext uri="{0D108BD9-81ED-4DB2-BD59-A6C34878D82A}">
                    <a16:rowId xmlns:a16="http://schemas.microsoft.com/office/drawing/2014/main" val="10003"/>
                  </a:ext>
                </a:extLst>
              </a:tr>
              <a:tr h="551656">
                <a:tc>
                  <a:txBody>
                    <a:bodyPr/>
                    <a:lstStyle/>
                    <a:p>
                      <a:r>
                        <a:rPr lang="en-US"/>
                        <a:t>Monte Carlo</a:t>
                      </a:r>
                      <a:br>
                        <a:rPr lang="en-US"/>
                      </a:br>
                      <a:r>
                        <a:rPr lang="en-US"/>
                        <a:t>(Stressed)</a:t>
                      </a:r>
                      <a:endParaRPr lang="en-US" dirty="0"/>
                    </a:p>
                  </a:txBody>
                  <a:tcPr anchor="ctr"/>
                </a:tc>
                <a:tc>
                  <a:txBody>
                    <a:bodyPr/>
                    <a:lstStyle/>
                    <a:p>
                      <a:r>
                        <a:rPr lang="en-US" sz="1800" b="0" i="0" kern="1200" dirty="0">
                          <a:solidFill>
                            <a:schemeClr val="dk1"/>
                          </a:solidFill>
                          <a:effectLst/>
                          <a:latin typeface="+mn-lt"/>
                          <a:ea typeface="+mn-ea"/>
                          <a:cs typeface="+mn-cs"/>
                        </a:rPr>
                        <a:t>-0.027205</a:t>
                      </a:r>
                      <a:endParaRPr lang="en-US" dirty="0"/>
                    </a:p>
                  </a:txBody>
                  <a:tcPr anchor="ctr"/>
                </a:tc>
                <a:tc>
                  <a:txBody>
                    <a:bodyPr/>
                    <a:lstStyle/>
                    <a:p>
                      <a:pPr algn="ctr"/>
                      <a:r>
                        <a:rPr lang="en-US" sz="1800" b="0" i="0" kern="1200">
                          <a:solidFill>
                            <a:schemeClr val="dk1"/>
                          </a:solidFill>
                          <a:effectLst/>
                          <a:latin typeface="+mn-lt"/>
                          <a:ea typeface="+mn-ea"/>
                          <a:cs typeface="+mn-cs"/>
                        </a:rPr>
                        <a:t>-0.029711</a:t>
                      </a:r>
                      <a:endParaRPr lang="en-US" dirty="0"/>
                    </a:p>
                  </a:txBody>
                  <a:tcPr anchor="ctr"/>
                </a:tc>
                <a:tc>
                  <a:txBody>
                    <a:bodyPr/>
                    <a:lstStyle/>
                    <a:p>
                      <a:pPr algn="ctr"/>
                      <a:r>
                        <a:rPr lang="en-US" sz="1800" b="0" i="0" kern="1200" dirty="0">
                          <a:solidFill>
                            <a:schemeClr val="dk1"/>
                          </a:solidFill>
                          <a:effectLst/>
                          <a:latin typeface="+mn-lt"/>
                          <a:ea typeface="+mn-ea"/>
                          <a:cs typeface="+mn-cs"/>
                        </a:rPr>
                        <a:t>-0.671511</a:t>
                      </a:r>
                      <a:endParaRPr lang="en-US" dirty="0"/>
                    </a:p>
                  </a:txBody>
                  <a:tcPr anchor="ctr"/>
                </a:tc>
                <a:extLst>
                  <a:ext uri="{0D108BD9-81ED-4DB2-BD59-A6C34878D82A}">
                    <a16:rowId xmlns:a16="http://schemas.microsoft.com/office/drawing/2014/main" val="3879122852"/>
                  </a:ext>
                </a:extLst>
              </a:tr>
            </a:tbl>
          </a:graphicData>
        </a:graphic>
      </p:graphicFrame>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1183</TotalTime>
  <Words>1531</Words>
  <Application>Microsoft Office PowerPoint</Application>
  <PresentationFormat>Custom</PresentationFormat>
  <Paragraphs>422</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Cambria</vt:lpstr>
      <vt:lpstr>Consolas</vt:lpstr>
      <vt:lpstr>Open Sans</vt:lpstr>
      <vt:lpstr>Currency Symbols 16x9</vt:lpstr>
      <vt:lpstr>Money Printer</vt:lpstr>
      <vt:lpstr>Scenario</vt:lpstr>
      <vt:lpstr>Assumptions</vt:lpstr>
      <vt:lpstr>Portfolio Allocation</vt:lpstr>
      <vt:lpstr>Title and Content Layout with Chart</vt:lpstr>
      <vt:lpstr>Ticker bar visualization</vt:lpstr>
      <vt:lpstr>Ticker Pie Chart</vt:lpstr>
      <vt:lpstr>What is Value at Risk?</vt:lpstr>
      <vt:lpstr>VaR Results</vt:lpstr>
      <vt:lpstr>Volume Weighted Average Price (VWAP)</vt:lpstr>
      <vt:lpstr>PowerPoint Presentation</vt:lpstr>
      <vt:lpstr>Expected Returns vs Volatility</vt:lpstr>
      <vt:lpstr>Sharpe Ratio The Sharpe Ratio is a measure of risk-adjusted return, quantifying the excess return generated by an investment or portfolio per unit of risk taken. A positive Sharpe Ratio indicates that the investment or portfolio is delivering a return higher than the risk-free rate for each unit of risk incurred, making it an attractive choice. Conversely, a negative Sharpe Ratio suggests that the investment's return is insufficient for the level of risk taken, making it less desirable than a risk-free investment.</vt:lpstr>
      <vt:lpstr>PowerPoint Presentation</vt:lpstr>
      <vt:lpstr>Alpha  benchmarked against the S&amp;P500</vt:lpstr>
      <vt:lpstr>Clustering</vt:lpstr>
      <vt:lpstr>Bayes Volatility Forecast</vt:lpstr>
      <vt:lpstr>Monte Carlo Simulation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Money Printer</dc:title>
  <dc:creator>keeno glanville</dc:creator>
  <cp:lastModifiedBy>keeno glanville</cp:lastModifiedBy>
  <cp:revision>7</cp:revision>
  <dcterms:created xsi:type="dcterms:W3CDTF">2023-10-12T03:49:18Z</dcterms:created>
  <dcterms:modified xsi:type="dcterms:W3CDTF">2023-12-13T05:46:53Z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